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96" r:id="rId3"/>
    <p:sldId id="339" r:id="rId4"/>
    <p:sldId id="337" r:id="rId5"/>
    <p:sldId id="338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36" r:id="rId30"/>
    <p:sldId id="280" r:id="rId31"/>
  </p:sldIdLst>
  <p:sldSz cx="9144000" cy="5143500" type="screen16x9"/>
  <p:notesSz cx="6858000" cy="9144000"/>
  <p:embeddedFontLst>
    <p:embeddedFont>
      <p:font typeface="Roboto Slab" pitchFamily="2" charset="0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FE1B20C1-ABC0-4630-B97F-E7AD102A0B0C}">
          <p14:sldIdLst>
            <p14:sldId id="256"/>
            <p14:sldId id="296"/>
          </p14:sldIdLst>
        </p14:section>
        <p14:section name="Overview of Quality Assurance" id="{F38D71A7-3633-4F42-BD08-EBC1992A707E}">
          <p14:sldIdLst>
            <p14:sldId id="339"/>
            <p14:sldId id="337"/>
            <p14:sldId id="338"/>
            <p14:sldId id="340"/>
            <p14:sldId id="341"/>
            <p14:sldId id="342"/>
          </p14:sldIdLst>
        </p14:section>
        <p14:section name="Understanding QA, QC, and Software Testing" id="{82391D3D-5D4F-4BFA-AA1B-9F0591B897FA}">
          <p14:sldIdLst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ypes of Software Testing" id="{5F9D1B0C-8E54-48D1-BB6C-D5438F8141C5}">
          <p14:sldIdLst>
            <p14:sldId id="349"/>
            <p14:sldId id="350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</p14:sldIdLst>
        </p14:section>
        <p14:section name="QA Tools" id="{79D2F71E-F976-423C-A385-E8ED8B31771E}">
          <p14:sldIdLst>
            <p14:sldId id="361"/>
            <p14:sldId id="362"/>
            <p14:sldId id="363"/>
          </p14:sldIdLst>
        </p14:section>
        <p14:section name="Lab overview and Q&amp;A" id="{3826FC30-93F5-44F5-BECC-6041628AE588}">
          <p14:sldIdLst>
            <p14:sldId id="33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252D8-5DE0-4F6F-BFCC-B652D2F3CBDA}" v="32" dt="2022-09-06T00:22:19.693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39" autoAdjust="0"/>
  </p:normalViewPr>
  <p:slideViewPr>
    <p:cSldViewPr snapToGrid="0">
      <p:cViewPr varScale="1">
        <p:scale>
          <a:sx n="109" d="100"/>
          <a:sy n="109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ziar Masoudi" userId="S::501542@georgebrown.ca::3b40477e-0e32-4aed-8bd8-0198d2f08653" providerId="AD" clId="Web-{291B0925-092A-FDF7-2891-0BCA60F96540}"/>
    <pc:docChg chg="modSld">
      <pc:chgData name="Maziar Masoudi" userId="S::501542@georgebrown.ca::3b40477e-0e32-4aed-8bd8-0198d2f08653" providerId="AD" clId="Web-{291B0925-092A-FDF7-2891-0BCA60F96540}" dt="2022-09-04T17:40:55.801" v="5" actId="20577"/>
      <pc:docMkLst>
        <pc:docMk/>
      </pc:docMkLst>
      <pc:sldChg chg="modSp">
        <pc:chgData name="Maziar Masoudi" userId="S::501542@georgebrown.ca::3b40477e-0e32-4aed-8bd8-0198d2f08653" providerId="AD" clId="Web-{291B0925-092A-FDF7-2891-0BCA60F96540}" dt="2022-09-04T17:40:55.801" v="5" actId="20577"/>
        <pc:sldMkLst>
          <pc:docMk/>
          <pc:sldMk cId="3746714419" sldId="296"/>
        </pc:sldMkLst>
        <pc:spChg chg="mod">
          <ac:chgData name="Maziar Masoudi" userId="S::501542@georgebrown.ca::3b40477e-0e32-4aed-8bd8-0198d2f08653" providerId="AD" clId="Web-{291B0925-092A-FDF7-2891-0BCA60F96540}" dt="2022-09-04T17:40:55.801" v="5" actId="20577"/>
          <ac:spMkLst>
            <pc:docMk/>
            <pc:sldMk cId="3746714419" sldId="296"/>
            <ac:spMk id="5" creationId="{A57F78C0-8C56-4A16-B58C-FCC442707E2D}"/>
          </ac:spMkLst>
        </pc:spChg>
      </pc:sldChg>
    </pc:docChg>
  </pc:docChgLst>
  <pc:docChgLst>
    <pc:chgData name="Maziar Masoudi" userId="3b40477e-0e32-4aed-8bd8-0198d2f08653" providerId="ADAL" clId="{321252D8-5DE0-4F6F-BFCC-B652D2F3CBDA}"/>
    <pc:docChg chg="undo custSel addSld modSld">
      <pc:chgData name="Maziar Masoudi" userId="3b40477e-0e32-4aed-8bd8-0198d2f08653" providerId="ADAL" clId="{321252D8-5DE0-4F6F-BFCC-B652D2F3CBDA}" dt="2022-09-06T00:27:07.804" v="927" actId="1076"/>
      <pc:docMkLst>
        <pc:docMk/>
      </pc:docMkLst>
      <pc:sldChg chg="modSp mod">
        <pc:chgData name="Maziar Masoudi" userId="3b40477e-0e32-4aed-8bd8-0198d2f08653" providerId="ADAL" clId="{321252D8-5DE0-4F6F-BFCC-B652D2F3CBDA}" dt="2022-09-06T00:00:09.520" v="180" actId="6549"/>
        <pc:sldMkLst>
          <pc:docMk/>
          <pc:sldMk cId="0" sldId="256"/>
        </pc:sldMkLst>
        <pc:spChg chg="mod">
          <ac:chgData name="Maziar Masoudi" userId="3b40477e-0e32-4aed-8bd8-0198d2f08653" providerId="ADAL" clId="{321252D8-5DE0-4F6F-BFCC-B652D2F3CBDA}" dt="2022-09-06T00:00:09.520" v="180" actId="6549"/>
          <ac:spMkLst>
            <pc:docMk/>
            <pc:sldMk cId="0" sldId="256"/>
            <ac:spMk id="70" creationId="{00000000-0000-0000-0000-000000000000}"/>
          </ac:spMkLst>
        </pc:spChg>
      </pc:sldChg>
      <pc:sldChg chg="modSp mod">
        <pc:chgData name="Maziar Masoudi" userId="3b40477e-0e32-4aed-8bd8-0198d2f08653" providerId="ADAL" clId="{321252D8-5DE0-4F6F-BFCC-B652D2F3CBDA}" dt="2022-09-06T00:01:11.637" v="219" actId="20577"/>
        <pc:sldMkLst>
          <pc:docMk/>
          <pc:sldMk cId="3746714419" sldId="296"/>
        </pc:sldMkLst>
        <pc:spChg chg="mod">
          <ac:chgData name="Maziar Masoudi" userId="3b40477e-0e32-4aed-8bd8-0198d2f08653" providerId="ADAL" clId="{321252D8-5DE0-4F6F-BFCC-B652D2F3CBDA}" dt="2022-09-06T00:01:11.637" v="219" actId="20577"/>
          <ac:spMkLst>
            <pc:docMk/>
            <pc:sldMk cId="3746714419" sldId="296"/>
            <ac:spMk id="5" creationId="{A57F78C0-8C56-4A16-B58C-FCC442707E2D}"/>
          </ac:spMkLst>
        </pc:spChg>
      </pc:sldChg>
      <pc:sldChg chg="modSp mod">
        <pc:chgData name="Maziar Masoudi" userId="3b40477e-0e32-4aed-8bd8-0198d2f08653" providerId="ADAL" clId="{321252D8-5DE0-4F6F-BFCC-B652D2F3CBDA}" dt="2022-09-05T22:33:34.333" v="0" actId="20577"/>
        <pc:sldMkLst>
          <pc:docMk/>
          <pc:sldMk cId="2846397063" sldId="305"/>
        </pc:sldMkLst>
        <pc:graphicFrameChg chg="modGraphic">
          <ac:chgData name="Maziar Masoudi" userId="3b40477e-0e32-4aed-8bd8-0198d2f08653" providerId="ADAL" clId="{321252D8-5DE0-4F6F-BFCC-B652D2F3CBDA}" dt="2022-09-05T22:33:34.333" v="0" actId="20577"/>
          <ac:graphicFrameMkLst>
            <pc:docMk/>
            <pc:sldMk cId="2846397063" sldId="305"/>
            <ac:graphicFrameMk id="12" creationId="{82D89EEE-6A42-4664-9C8E-ABEDD3CF81BD}"/>
          </ac:graphicFrameMkLst>
        </pc:graphicFrameChg>
      </pc:sldChg>
      <pc:sldChg chg="modSp mod">
        <pc:chgData name="Maziar Masoudi" userId="3b40477e-0e32-4aed-8bd8-0198d2f08653" providerId="ADAL" clId="{321252D8-5DE0-4F6F-BFCC-B652D2F3CBDA}" dt="2022-09-06T00:01:33.918" v="220" actId="33524"/>
        <pc:sldMkLst>
          <pc:docMk/>
          <pc:sldMk cId="630359013" sldId="309"/>
        </pc:sldMkLst>
        <pc:spChg chg="mod">
          <ac:chgData name="Maziar Masoudi" userId="3b40477e-0e32-4aed-8bd8-0198d2f08653" providerId="ADAL" clId="{321252D8-5DE0-4F6F-BFCC-B652D2F3CBDA}" dt="2022-09-06T00:01:33.918" v="220" actId="33524"/>
          <ac:spMkLst>
            <pc:docMk/>
            <pc:sldMk cId="630359013" sldId="309"/>
            <ac:spMk id="151" creationId="{00000000-0000-0000-0000-000000000000}"/>
          </ac:spMkLst>
        </pc:spChg>
      </pc:sldChg>
      <pc:sldChg chg="addSp delSp modSp mod">
        <pc:chgData name="Maziar Masoudi" userId="3b40477e-0e32-4aed-8bd8-0198d2f08653" providerId="ADAL" clId="{321252D8-5DE0-4F6F-BFCC-B652D2F3CBDA}" dt="2022-09-05T22:41:52.476" v="77" actId="14100"/>
        <pc:sldMkLst>
          <pc:docMk/>
          <pc:sldMk cId="1990917135" sldId="316"/>
        </pc:sldMkLst>
        <pc:spChg chg="add del mod">
          <ac:chgData name="Maziar Masoudi" userId="3b40477e-0e32-4aed-8bd8-0198d2f08653" providerId="ADAL" clId="{321252D8-5DE0-4F6F-BFCC-B652D2F3CBDA}" dt="2022-09-05T22:40:04.880" v="18" actId="767"/>
          <ac:spMkLst>
            <pc:docMk/>
            <pc:sldMk cId="1990917135" sldId="316"/>
            <ac:spMk id="4" creationId="{F52D9D2F-17C7-86D4-53AA-A0338B2D64D6}"/>
          </ac:spMkLst>
        </pc:spChg>
        <pc:spChg chg="add del">
          <ac:chgData name="Maziar Masoudi" userId="3b40477e-0e32-4aed-8bd8-0198d2f08653" providerId="ADAL" clId="{321252D8-5DE0-4F6F-BFCC-B652D2F3CBDA}" dt="2022-09-05T22:39:25.664" v="6" actId="11529"/>
          <ac:spMkLst>
            <pc:docMk/>
            <pc:sldMk cId="1990917135" sldId="316"/>
            <ac:spMk id="6" creationId="{E7ECA0F3-02F0-BB81-150B-7F79421E4406}"/>
          </ac:spMkLst>
        </pc:spChg>
        <pc:spChg chg="add mod">
          <ac:chgData name="Maziar Masoudi" userId="3b40477e-0e32-4aed-8bd8-0198d2f08653" providerId="ADAL" clId="{321252D8-5DE0-4F6F-BFCC-B652D2F3CBDA}" dt="2022-09-05T22:41:52.476" v="77" actId="14100"/>
          <ac:spMkLst>
            <pc:docMk/>
            <pc:sldMk cId="1990917135" sldId="316"/>
            <ac:spMk id="7" creationId="{3DC0AD98-0ACB-B2C6-5DFF-F12DC213802A}"/>
          </ac:spMkLst>
        </pc:spChg>
        <pc:picChg chg="mod">
          <ac:chgData name="Maziar Masoudi" userId="3b40477e-0e32-4aed-8bd8-0198d2f08653" providerId="ADAL" clId="{321252D8-5DE0-4F6F-BFCC-B652D2F3CBDA}" dt="2022-09-05T22:38:41.276" v="3" actId="1036"/>
          <ac:picMkLst>
            <pc:docMk/>
            <pc:sldMk cId="1990917135" sldId="316"/>
            <ac:picMk id="2" creationId="{E259438C-1421-4A44-ACF6-99FEC6BED275}"/>
          </ac:picMkLst>
        </pc:picChg>
      </pc:sldChg>
      <pc:sldChg chg="addSp delSp modSp mod">
        <pc:chgData name="Maziar Masoudi" userId="3b40477e-0e32-4aed-8bd8-0198d2f08653" providerId="ADAL" clId="{321252D8-5DE0-4F6F-BFCC-B652D2F3CBDA}" dt="2022-09-06T00:14:37.863" v="687" actId="20577"/>
        <pc:sldMkLst>
          <pc:docMk/>
          <pc:sldMk cId="403097059" sldId="318"/>
        </pc:sldMkLst>
        <pc:spChg chg="mod">
          <ac:chgData name="Maziar Masoudi" userId="3b40477e-0e32-4aed-8bd8-0198d2f08653" providerId="ADAL" clId="{321252D8-5DE0-4F6F-BFCC-B652D2F3CBDA}" dt="2022-09-06T00:14:10.860" v="661" actId="6549"/>
          <ac:spMkLst>
            <pc:docMk/>
            <pc:sldMk cId="403097059" sldId="318"/>
            <ac:spMk id="150" creationId="{00000000-0000-0000-0000-000000000000}"/>
          </ac:spMkLst>
        </pc:spChg>
        <pc:spChg chg="mod">
          <ac:chgData name="Maziar Masoudi" userId="3b40477e-0e32-4aed-8bd8-0198d2f08653" providerId="ADAL" clId="{321252D8-5DE0-4F6F-BFCC-B652D2F3CBDA}" dt="2022-09-06T00:14:37.863" v="687" actId="20577"/>
          <ac:spMkLst>
            <pc:docMk/>
            <pc:sldMk cId="403097059" sldId="318"/>
            <ac:spMk id="151" creationId="{00000000-0000-0000-0000-000000000000}"/>
          </ac:spMkLst>
        </pc:spChg>
        <pc:picChg chg="add del mod">
          <ac:chgData name="Maziar Masoudi" userId="3b40477e-0e32-4aed-8bd8-0198d2f08653" providerId="ADAL" clId="{321252D8-5DE0-4F6F-BFCC-B652D2F3CBDA}" dt="2022-09-06T00:13:37.201" v="655" actId="478"/>
          <ac:picMkLst>
            <pc:docMk/>
            <pc:sldMk cId="403097059" sldId="318"/>
            <ac:picMk id="2" creationId="{B357FEFF-97A4-4B47-B18B-B5D5B7E9CF08}"/>
          </ac:picMkLst>
        </pc:picChg>
        <pc:picChg chg="del">
          <ac:chgData name="Maziar Masoudi" userId="3b40477e-0e32-4aed-8bd8-0198d2f08653" providerId="ADAL" clId="{321252D8-5DE0-4F6F-BFCC-B652D2F3CBDA}" dt="2022-09-06T00:14:14.155" v="662" actId="478"/>
          <ac:picMkLst>
            <pc:docMk/>
            <pc:sldMk cId="403097059" sldId="318"/>
            <ac:picMk id="4" creationId="{D930A598-68A5-451D-83C2-D27BEF93F48D}"/>
          </ac:picMkLst>
        </pc:picChg>
        <pc:picChg chg="add del mod">
          <ac:chgData name="Maziar Masoudi" userId="3b40477e-0e32-4aed-8bd8-0198d2f08653" providerId="ADAL" clId="{321252D8-5DE0-4F6F-BFCC-B652D2F3CBDA}" dt="2022-09-06T00:13:36.048" v="654"/>
          <ac:picMkLst>
            <pc:docMk/>
            <pc:sldMk cId="403097059" sldId="318"/>
            <ac:picMk id="1026" creationId="{341DBAA4-5A35-B04E-88A4-F8FFADCE6149}"/>
          </ac:picMkLst>
        </pc:picChg>
        <pc:picChg chg="add mod">
          <ac:chgData name="Maziar Masoudi" userId="3b40477e-0e32-4aed-8bd8-0198d2f08653" providerId="ADAL" clId="{321252D8-5DE0-4F6F-BFCC-B652D2F3CBDA}" dt="2022-09-06T00:13:40.900" v="657" actId="1076"/>
          <ac:picMkLst>
            <pc:docMk/>
            <pc:sldMk cId="403097059" sldId="318"/>
            <ac:picMk id="1028" creationId="{3DD02164-3B7E-1E47-7BF7-33AA82EA4302}"/>
          </ac:picMkLst>
        </pc:picChg>
      </pc:sldChg>
      <pc:sldChg chg="addSp delSp modSp mod">
        <pc:chgData name="Maziar Masoudi" userId="3b40477e-0e32-4aed-8bd8-0198d2f08653" providerId="ADAL" clId="{321252D8-5DE0-4F6F-BFCC-B652D2F3CBDA}" dt="2022-09-06T00:15:47.064" v="698" actId="1076"/>
        <pc:sldMkLst>
          <pc:docMk/>
          <pc:sldMk cId="3737078350" sldId="319"/>
        </pc:sldMkLst>
        <pc:spChg chg="mod">
          <ac:chgData name="Maziar Masoudi" userId="3b40477e-0e32-4aed-8bd8-0198d2f08653" providerId="ADAL" clId="{321252D8-5DE0-4F6F-BFCC-B652D2F3CBDA}" dt="2022-09-06T00:14:54.333" v="690" actId="20577"/>
          <ac:spMkLst>
            <pc:docMk/>
            <pc:sldMk cId="3737078350" sldId="319"/>
            <ac:spMk id="150" creationId="{00000000-0000-0000-0000-000000000000}"/>
          </ac:spMkLst>
        </pc:spChg>
        <pc:spChg chg="mod">
          <ac:chgData name="Maziar Masoudi" userId="3b40477e-0e32-4aed-8bd8-0198d2f08653" providerId="ADAL" clId="{321252D8-5DE0-4F6F-BFCC-B652D2F3CBDA}" dt="2022-09-06T00:15:01.701" v="693" actId="20577"/>
          <ac:spMkLst>
            <pc:docMk/>
            <pc:sldMk cId="3737078350" sldId="319"/>
            <ac:spMk id="151" creationId="{00000000-0000-0000-0000-000000000000}"/>
          </ac:spMkLst>
        </pc:spChg>
        <pc:picChg chg="del">
          <ac:chgData name="Maziar Masoudi" userId="3b40477e-0e32-4aed-8bd8-0198d2f08653" providerId="ADAL" clId="{321252D8-5DE0-4F6F-BFCC-B652D2F3CBDA}" dt="2022-09-06T00:15:23.590" v="694" actId="478"/>
          <ac:picMkLst>
            <pc:docMk/>
            <pc:sldMk cId="3737078350" sldId="319"/>
            <ac:picMk id="5" creationId="{72AEF188-8431-4479-8539-9FC23A2E88B4}"/>
          </ac:picMkLst>
        </pc:picChg>
        <pc:picChg chg="add mod">
          <ac:chgData name="Maziar Masoudi" userId="3b40477e-0e32-4aed-8bd8-0198d2f08653" providerId="ADAL" clId="{321252D8-5DE0-4F6F-BFCC-B652D2F3CBDA}" dt="2022-09-06T00:15:26.281" v="696" actId="1076"/>
          <ac:picMkLst>
            <pc:docMk/>
            <pc:sldMk cId="3737078350" sldId="319"/>
            <ac:picMk id="2050" creationId="{4BFF675B-3960-70F8-2720-D68CC4285851}"/>
          </ac:picMkLst>
        </pc:picChg>
        <pc:picChg chg="add mod">
          <ac:chgData name="Maziar Masoudi" userId="3b40477e-0e32-4aed-8bd8-0198d2f08653" providerId="ADAL" clId="{321252D8-5DE0-4F6F-BFCC-B652D2F3CBDA}" dt="2022-09-06T00:15:47.064" v="698" actId="1076"/>
          <ac:picMkLst>
            <pc:docMk/>
            <pc:sldMk cId="3737078350" sldId="319"/>
            <ac:picMk id="2052" creationId="{93F9CD0B-22B3-EE5A-CEBE-BB3C2B3E477F}"/>
          </ac:picMkLst>
        </pc:picChg>
      </pc:sldChg>
      <pc:sldChg chg="modSp mod">
        <pc:chgData name="Maziar Masoudi" userId="3b40477e-0e32-4aed-8bd8-0198d2f08653" providerId="ADAL" clId="{321252D8-5DE0-4F6F-BFCC-B652D2F3CBDA}" dt="2022-09-06T00:12:59.849" v="644" actId="20577"/>
        <pc:sldMkLst>
          <pc:docMk/>
          <pc:sldMk cId="1710635748" sldId="320"/>
        </pc:sldMkLst>
        <pc:spChg chg="mod">
          <ac:chgData name="Maziar Masoudi" userId="3b40477e-0e32-4aed-8bd8-0198d2f08653" providerId="ADAL" clId="{321252D8-5DE0-4F6F-BFCC-B652D2F3CBDA}" dt="2022-09-06T00:02:12.380" v="223" actId="20577"/>
          <ac:spMkLst>
            <pc:docMk/>
            <pc:sldMk cId="1710635748" sldId="320"/>
            <ac:spMk id="150" creationId="{00000000-0000-0000-0000-000000000000}"/>
          </ac:spMkLst>
        </pc:spChg>
        <pc:spChg chg="mod">
          <ac:chgData name="Maziar Masoudi" userId="3b40477e-0e32-4aed-8bd8-0198d2f08653" providerId="ADAL" clId="{321252D8-5DE0-4F6F-BFCC-B652D2F3CBDA}" dt="2022-09-06T00:12:59.849" v="644" actId="20577"/>
          <ac:spMkLst>
            <pc:docMk/>
            <pc:sldMk cId="1710635748" sldId="320"/>
            <ac:spMk id="151" creationId="{00000000-0000-0000-0000-000000000000}"/>
          </ac:spMkLst>
        </pc:spChg>
      </pc:sldChg>
      <pc:sldChg chg="addSp modSp new mod">
        <pc:chgData name="Maziar Masoudi" userId="3b40477e-0e32-4aed-8bd8-0198d2f08653" providerId="ADAL" clId="{321252D8-5DE0-4F6F-BFCC-B652D2F3CBDA}" dt="2022-09-06T00:18:03.455" v="733" actId="20577"/>
        <pc:sldMkLst>
          <pc:docMk/>
          <pc:sldMk cId="3887812509" sldId="321"/>
        </pc:sldMkLst>
        <pc:spChg chg="mod">
          <ac:chgData name="Maziar Masoudi" userId="3b40477e-0e32-4aed-8bd8-0198d2f08653" providerId="ADAL" clId="{321252D8-5DE0-4F6F-BFCC-B652D2F3CBDA}" dt="2022-09-06T00:16:38.745" v="722" actId="20577"/>
          <ac:spMkLst>
            <pc:docMk/>
            <pc:sldMk cId="3887812509" sldId="321"/>
            <ac:spMk id="2" creationId="{BDD316BC-64BD-D8C4-0FF0-3BB19821E1CC}"/>
          </ac:spMkLst>
        </pc:spChg>
        <pc:spChg chg="mod">
          <ac:chgData name="Maziar Masoudi" userId="3b40477e-0e32-4aed-8bd8-0198d2f08653" providerId="ADAL" clId="{321252D8-5DE0-4F6F-BFCC-B652D2F3CBDA}" dt="2022-09-06T00:18:03.455" v="733" actId="20577"/>
          <ac:spMkLst>
            <pc:docMk/>
            <pc:sldMk cId="3887812509" sldId="321"/>
            <ac:spMk id="3" creationId="{8C794A4F-52DF-44E4-C1E0-F4862B6C693E}"/>
          </ac:spMkLst>
        </pc:spChg>
        <pc:picChg chg="add mod">
          <ac:chgData name="Maziar Masoudi" userId="3b40477e-0e32-4aed-8bd8-0198d2f08653" providerId="ADAL" clId="{321252D8-5DE0-4F6F-BFCC-B652D2F3CBDA}" dt="2022-09-06T00:17:41.147" v="730" actId="1076"/>
          <ac:picMkLst>
            <pc:docMk/>
            <pc:sldMk cId="3887812509" sldId="321"/>
            <ac:picMk id="5" creationId="{8FCD9BF2-4067-A7EF-E8FA-3982435BDA22}"/>
          </ac:picMkLst>
        </pc:picChg>
      </pc:sldChg>
      <pc:sldChg chg="addSp delSp modSp new mod">
        <pc:chgData name="Maziar Masoudi" userId="3b40477e-0e32-4aed-8bd8-0198d2f08653" providerId="ADAL" clId="{321252D8-5DE0-4F6F-BFCC-B652D2F3CBDA}" dt="2022-09-06T00:20:46.010" v="796" actId="404"/>
        <pc:sldMkLst>
          <pc:docMk/>
          <pc:sldMk cId="2445134627" sldId="322"/>
        </pc:sldMkLst>
        <pc:spChg chg="mod">
          <ac:chgData name="Maziar Masoudi" userId="3b40477e-0e32-4aed-8bd8-0198d2f08653" providerId="ADAL" clId="{321252D8-5DE0-4F6F-BFCC-B652D2F3CBDA}" dt="2022-09-06T00:19:49.194" v="784" actId="20577"/>
          <ac:spMkLst>
            <pc:docMk/>
            <pc:sldMk cId="2445134627" sldId="322"/>
            <ac:spMk id="2" creationId="{A6D58946-80E3-9253-41A5-F8FF3DFD1C75}"/>
          </ac:spMkLst>
        </pc:spChg>
        <pc:spChg chg="del mod">
          <ac:chgData name="Maziar Masoudi" userId="3b40477e-0e32-4aed-8bd8-0198d2f08653" providerId="ADAL" clId="{321252D8-5DE0-4F6F-BFCC-B652D2F3CBDA}" dt="2022-09-06T00:20:26.632" v="790"/>
          <ac:spMkLst>
            <pc:docMk/>
            <pc:sldMk cId="2445134627" sldId="322"/>
            <ac:spMk id="3" creationId="{A0509BA8-9DE5-ECEC-F579-9298D23E9582}"/>
          </ac:spMkLst>
        </pc:spChg>
        <pc:spChg chg="add mod">
          <ac:chgData name="Maziar Masoudi" userId="3b40477e-0e32-4aed-8bd8-0198d2f08653" providerId="ADAL" clId="{321252D8-5DE0-4F6F-BFCC-B652D2F3CBDA}" dt="2022-09-06T00:20:46.010" v="796" actId="404"/>
          <ac:spMkLst>
            <pc:docMk/>
            <pc:sldMk cId="2445134627" sldId="322"/>
            <ac:spMk id="6" creationId="{1DD6F1C9-D19F-5F03-68C1-6508D9601F3C}"/>
          </ac:spMkLst>
        </pc:spChg>
        <pc:picChg chg="add mod">
          <ac:chgData name="Maziar Masoudi" userId="3b40477e-0e32-4aed-8bd8-0198d2f08653" providerId="ADAL" clId="{321252D8-5DE0-4F6F-BFCC-B652D2F3CBDA}" dt="2022-09-06T00:20:04.738" v="787"/>
          <ac:picMkLst>
            <pc:docMk/>
            <pc:sldMk cId="2445134627" sldId="322"/>
            <ac:picMk id="5" creationId="{E085DC22-15BA-F56B-B2A0-19218BC11D25}"/>
          </ac:picMkLst>
        </pc:picChg>
      </pc:sldChg>
      <pc:sldChg chg="modSp new mod">
        <pc:chgData name="Maziar Masoudi" userId="3b40477e-0e32-4aed-8bd8-0198d2f08653" providerId="ADAL" clId="{321252D8-5DE0-4F6F-BFCC-B652D2F3CBDA}" dt="2022-09-06T00:18:36.431" v="746"/>
        <pc:sldMkLst>
          <pc:docMk/>
          <pc:sldMk cId="407826623" sldId="323"/>
        </pc:sldMkLst>
        <pc:spChg chg="mod">
          <ac:chgData name="Maziar Masoudi" userId="3b40477e-0e32-4aed-8bd8-0198d2f08653" providerId="ADAL" clId="{321252D8-5DE0-4F6F-BFCC-B652D2F3CBDA}" dt="2022-09-06T00:18:30.335" v="745" actId="20577"/>
          <ac:spMkLst>
            <pc:docMk/>
            <pc:sldMk cId="407826623" sldId="323"/>
            <ac:spMk id="2" creationId="{3A1787D7-B4DC-14E6-A3B5-8F9FDC13278B}"/>
          </ac:spMkLst>
        </pc:spChg>
        <pc:spChg chg="mod">
          <ac:chgData name="Maziar Masoudi" userId="3b40477e-0e32-4aed-8bd8-0198d2f08653" providerId="ADAL" clId="{321252D8-5DE0-4F6F-BFCC-B652D2F3CBDA}" dt="2022-09-06T00:18:36.431" v="746"/>
          <ac:spMkLst>
            <pc:docMk/>
            <pc:sldMk cId="407826623" sldId="323"/>
            <ac:spMk id="3" creationId="{D0AD3EB1-9DC5-AFB8-5759-BF40F813DD31}"/>
          </ac:spMkLst>
        </pc:spChg>
      </pc:sldChg>
      <pc:sldChg chg="addSp modSp new mod">
        <pc:chgData name="Maziar Masoudi" userId="3b40477e-0e32-4aed-8bd8-0198d2f08653" providerId="ADAL" clId="{321252D8-5DE0-4F6F-BFCC-B652D2F3CBDA}" dt="2022-09-06T00:21:33.081" v="807" actId="20577"/>
        <pc:sldMkLst>
          <pc:docMk/>
          <pc:sldMk cId="259352305" sldId="324"/>
        </pc:sldMkLst>
        <pc:spChg chg="mod">
          <ac:chgData name="Maziar Masoudi" userId="3b40477e-0e32-4aed-8bd8-0198d2f08653" providerId="ADAL" clId="{321252D8-5DE0-4F6F-BFCC-B652D2F3CBDA}" dt="2022-09-06T00:21:13.943" v="799" actId="20577"/>
          <ac:spMkLst>
            <pc:docMk/>
            <pc:sldMk cId="259352305" sldId="324"/>
            <ac:spMk id="2" creationId="{916780A6-9436-3150-2396-4F7DE53B6F67}"/>
          </ac:spMkLst>
        </pc:spChg>
        <pc:spChg chg="mod">
          <ac:chgData name="Maziar Masoudi" userId="3b40477e-0e32-4aed-8bd8-0198d2f08653" providerId="ADAL" clId="{321252D8-5DE0-4F6F-BFCC-B652D2F3CBDA}" dt="2022-09-06T00:21:33.081" v="807" actId="20577"/>
          <ac:spMkLst>
            <pc:docMk/>
            <pc:sldMk cId="259352305" sldId="324"/>
            <ac:spMk id="3" creationId="{106ADC33-DA87-A7DD-FFC2-35F6C224F50A}"/>
          </ac:spMkLst>
        </pc:spChg>
        <pc:graphicFrameChg chg="add mod">
          <ac:chgData name="Maziar Masoudi" userId="3b40477e-0e32-4aed-8bd8-0198d2f08653" providerId="ADAL" clId="{321252D8-5DE0-4F6F-BFCC-B652D2F3CBDA}" dt="2022-09-06T00:21:23.299" v="802" actId="1076"/>
          <ac:graphicFrameMkLst>
            <pc:docMk/>
            <pc:sldMk cId="259352305" sldId="324"/>
            <ac:graphicFrameMk id="5" creationId="{1632E60C-A87B-08F4-6E08-B2D39F296C8A}"/>
          </ac:graphicFrameMkLst>
        </pc:graphicFrameChg>
      </pc:sldChg>
      <pc:sldChg chg="addSp delSp modSp new mod">
        <pc:chgData name="Maziar Masoudi" userId="3b40477e-0e32-4aed-8bd8-0198d2f08653" providerId="ADAL" clId="{321252D8-5DE0-4F6F-BFCC-B652D2F3CBDA}" dt="2022-09-06T00:22:19.692" v="820" actId="14100"/>
        <pc:sldMkLst>
          <pc:docMk/>
          <pc:sldMk cId="1395833007" sldId="325"/>
        </pc:sldMkLst>
        <pc:spChg chg="add del mod">
          <ac:chgData name="Maziar Masoudi" userId="3b40477e-0e32-4aed-8bd8-0198d2f08653" providerId="ADAL" clId="{321252D8-5DE0-4F6F-BFCC-B652D2F3CBDA}" dt="2022-09-06T00:22:06.546" v="814" actId="20577"/>
          <ac:spMkLst>
            <pc:docMk/>
            <pc:sldMk cId="1395833007" sldId="325"/>
            <ac:spMk id="2" creationId="{B63B96AA-1C85-A57D-BE15-B89AE5B00AE7}"/>
          </ac:spMkLst>
        </pc:spChg>
        <pc:spChg chg="mod">
          <ac:chgData name="Maziar Masoudi" userId="3b40477e-0e32-4aed-8bd8-0198d2f08653" providerId="ADAL" clId="{321252D8-5DE0-4F6F-BFCC-B652D2F3CBDA}" dt="2022-09-06T00:22:13.863" v="817" actId="20577"/>
          <ac:spMkLst>
            <pc:docMk/>
            <pc:sldMk cId="1395833007" sldId="325"/>
            <ac:spMk id="3" creationId="{3C271406-2EC5-24FC-529E-D6631B9E022E}"/>
          </ac:spMkLst>
        </pc:spChg>
        <pc:graphicFrameChg chg="add del mod">
          <ac:chgData name="Maziar Masoudi" userId="3b40477e-0e32-4aed-8bd8-0198d2f08653" providerId="ADAL" clId="{321252D8-5DE0-4F6F-BFCC-B652D2F3CBDA}" dt="2022-09-06T00:21:57.605" v="810"/>
          <ac:graphicFrameMkLst>
            <pc:docMk/>
            <pc:sldMk cId="1395833007" sldId="325"/>
            <ac:graphicFrameMk id="5" creationId="{762881C3-46F2-6931-A355-E051C2B0E691}"/>
          </ac:graphicFrameMkLst>
        </pc:graphicFrameChg>
        <pc:picChg chg="add mod">
          <ac:chgData name="Maziar Masoudi" userId="3b40477e-0e32-4aed-8bd8-0198d2f08653" providerId="ADAL" clId="{321252D8-5DE0-4F6F-BFCC-B652D2F3CBDA}" dt="2022-09-06T00:22:19.692" v="820" actId="14100"/>
          <ac:picMkLst>
            <pc:docMk/>
            <pc:sldMk cId="1395833007" sldId="325"/>
            <ac:picMk id="6" creationId="{E1626694-08EE-C770-12CC-40AC44DD4C1F}"/>
          </ac:picMkLst>
        </pc:picChg>
      </pc:sldChg>
      <pc:sldChg chg="modSp new mod">
        <pc:chgData name="Maziar Masoudi" userId="3b40477e-0e32-4aed-8bd8-0198d2f08653" providerId="ADAL" clId="{321252D8-5DE0-4F6F-BFCC-B652D2F3CBDA}" dt="2022-09-06T00:23:44.854" v="859" actId="108"/>
        <pc:sldMkLst>
          <pc:docMk/>
          <pc:sldMk cId="2791882187" sldId="326"/>
        </pc:sldMkLst>
        <pc:spChg chg="mod">
          <ac:chgData name="Maziar Masoudi" userId="3b40477e-0e32-4aed-8bd8-0198d2f08653" providerId="ADAL" clId="{321252D8-5DE0-4F6F-BFCC-B652D2F3CBDA}" dt="2022-09-06T00:23:00.318" v="851" actId="313"/>
          <ac:spMkLst>
            <pc:docMk/>
            <pc:sldMk cId="2791882187" sldId="326"/>
            <ac:spMk id="2" creationId="{1A4C868D-FEEE-6A54-1B94-0444193B8CFD}"/>
          </ac:spMkLst>
        </pc:spChg>
        <pc:spChg chg="mod">
          <ac:chgData name="Maziar Masoudi" userId="3b40477e-0e32-4aed-8bd8-0198d2f08653" providerId="ADAL" clId="{321252D8-5DE0-4F6F-BFCC-B652D2F3CBDA}" dt="2022-09-06T00:23:44.854" v="859" actId="108"/>
          <ac:spMkLst>
            <pc:docMk/>
            <pc:sldMk cId="2791882187" sldId="326"/>
            <ac:spMk id="3" creationId="{136245AA-825D-4527-F077-E5CCABEF3451}"/>
          </ac:spMkLst>
        </pc:spChg>
      </pc:sldChg>
      <pc:sldChg chg="modSp new mod">
        <pc:chgData name="Maziar Masoudi" userId="3b40477e-0e32-4aed-8bd8-0198d2f08653" providerId="ADAL" clId="{321252D8-5DE0-4F6F-BFCC-B652D2F3CBDA}" dt="2022-09-06T00:27:07.804" v="927" actId="1076"/>
        <pc:sldMkLst>
          <pc:docMk/>
          <pc:sldMk cId="4059908410" sldId="327"/>
        </pc:sldMkLst>
        <pc:spChg chg="mod">
          <ac:chgData name="Maziar Masoudi" userId="3b40477e-0e32-4aed-8bd8-0198d2f08653" providerId="ADAL" clId="{321252D8-5DE0-4F6F-BFCC-B652D2F3CBDA}" dt="2022-09-06T00:24:30.569" v="879" actId="20577"/>
          <ac:spMkLst>
            <pc:docMk/>
            <pc:sldMk cId="4059908410" sldId="327"/>
            <ac:spMk id="2" creationId="{C99B50BF-A3EE-BAA0-12F3-36845C8FA691}"/>
          </ac:spMkLst>
        </pc:spChg>
        <pc:spChg chg="mod">
          <ac:chgData name="Maziar Masoudi" userId="3b40477e-0e32-4aed-8bd8-0198d2f08653" providerId="ADAL" clId="{321252D8-5DE0-4F6F-BFCC-B652D2F3CBDA}" dt="2022-09-06T00:27:07.804" v="927" actId="1076"/>
          <ac:spMkLst>
            <pc:docMk/>
            <pc:sldMk cId="4059908410" sldId="327"/>
            <ac:spMk id="3" creationId="{FE924B74-2506-2EE2-02BC-2A1C8D0BA91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54FDF-6298-47A6-A42D-6F1770F02927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8346D02F-72C1-4E8C-84CD-216B7F05F9BA}">
      <dgm:prSet phldrT="[Text]" custT="1"/>
      <dgm:spPr/>
      <dgm:t>
        <a:bodyPr/>
        <a:lstStyle/>
        <a:p>
          <a:r>
            <a:rPr lang="en-CA" sz="1600" dirty="0">
              <a:latin typeface="Source Sans Pro" panose="020B0503030403020204" pitchFamily="34" charset="0"/>
              <a:ea typeface="Source Sans Pro" panose="020B0503030403020204" pitchFamily="34" charset="0"/>
            </a:rPr>
            <a:t>Quality Assurance (QA)</a:t>
          </a:r>
        </a:p>
      </dgm:t>
    </dgm:pt>
    <dgm:pt modelId="{E6604097-F533-47F3-83C0-1CBFD47247E7}" type="parTrans" cxnId="{9915A78C-2294-4BF6-AC27-5496A6CC65B5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C7A84DB-BB34-4C05-9F8A-6B764815D3BD}" type="sibTrans" cxnId="{9915A78C-2294-4BF6-AC27-5496A6CC65B5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07837DE-CB00-4634-9A24-749175765981}">
      <dgm:prSet phldrT="[Text]" custT="1"/>
      <dgm:spPr/>
      <dgm:t>
        <a:bodyPr/>
        <a:lstStyle/>
        <a:p>
          <a:r>
            <a:rPr lang="en-CA" sz="1600" dirty="0">
              <a:latin typeface="Source Sans Pro" panose="020B0503030403020204" pitchFamily="34" charset="0"/>
              <a:ea typeface="Source Sans Pro" panose="020B0503030403020204" pitchFamily="34" charset="0"/>
            </a:rPr>
            <a:t>Quality Control (QC)</a:t>
          </a:r>
        </a:p>
      </dgm:t>
    </dgm:pt>
    <dgm:pt modelId="{AAA630D2-B50C-4B9D-83D0-34F242FFC6EE}" type="parTrans" cxnId="{E07DA091-9BE1-41D6-8D9D-987931B36ABC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B3D1E8E-9CFC-4674-894B-390F0EE69F08}" type="sibTrans" cxnId="{E07DA091-9BE1-41D6-8D9D-987931B36ABC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2254B47-00AE-47E6-9E43-F928DC167568}">
      <dgm:prSet phldrT="[Text]" custT="1"/>
      <dgm:spPr/>
      <dgm:t>
        <a:bodyPr/>
        <a:lstStyle/>
        <a:p>
          <a:r>
            <a:rPr lang="en-CA" sz="1600" dirty="0">
              <a:latin typeface="Source Sans Pro" panose="020B0503030403020204" pitchFamily="34" charset="0"/>
              <a:ea typeface="Source Sans Pro" panose="020B0503030403020204" pitchFamily="34" charset="0"/>
            </a:rPr>
            <a:t>Software Testing</a:t>
          </a:r>
        </a:p>
      </dgm:t>
    </dgm:pt>
    <dgm:pt modelId="{73B69C80-3513-4FE0-B640-AB474AA945EE}" type="parTrans" cxnId="{75781FE8-3BDE-4FC0-81A9-CE26242AF096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4E748F3-223D-460B-A821-277990024A1E}" type="sibTrans" cxnId="{75781FE8-3BDE-4FC0-81A9-CE26242AF096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8DFA317-5401-4010-90ED-E9D0B4870FAC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Focuses on process and standards; aims to prevent defects via audits, training, and process improvements throughout the SDLC.</a:t>
          </a:r>
          <a:endParaRPr lang="en-CA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7D0ECDE-9266-4303-B2BE-D62A6DEBD676}" type="parTrans" cxnId="{D1C79069-CF14-4676-84DE-2D3A2611724F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933A944-B9F4-40E1-A93E-E408D3458AD2}" type="sibTrans" cxnId="{D1C79069-CF14-4676-84DE-2D3A2611724F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4A51002-E5D1-4B08-A2B0-3DF9F7B2993B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Ensures final product quality by detecting and fixing defects through reviews, walkthroughs, and test result analysis before release.</a:t>
          </a:r>
          <a:endParaRPr lang="en-CA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0B75AB2-9345-4BBE-81C9-28600CB63BE1}" type="parTrans" cxnId="{B3F3507C-2578-4A6A-8614-227D98FEACCF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44C4322-0F10-48D6-A8C0-E57B6843992F}" type="sibTrans" cxnId="{B3F3507C-2578-4A6A-8614-227D98FEACCF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F153B95-D519-4938-A4F3-0DEE12012C92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Involves executing software manually or automatically to identify bugs and verify functionality during and after development.</a:t>
          </a:r>
          <a:endParaRPr lang="en-CA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B7CF534-E91E-4F45-A498-BEE5E60205DC}" type="parTrans" cxnId="{CC9A2953-F863-4002-8DAE-32DD160BCF05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B21C94C-5C27-4BA9-BABA-AFE32367CB50}" type="sibTrans" cxnId="{CC9A2953-F863-4002-8DAE-32DD160BCF05}">
      <dgm:prSet/>
      <dgm:spPr/>
      <dgm:t>
        <a:bodyPr/>
        <a:lstStyle/>
        <a:p>
          <a:endParaRPr lang="en-CA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BC0E64A-1E8F-4DA3-BAE5-972CB6B0A953}" type="pres">
      <dgm:prSet presAssocID="{D7C54FDF-6298-47A6-A42D-6F1770F02927}" presName="diagram" presStyleCnt="0">
        <dgm:presLayoutVars>
          <dgm:dir/>
          <dgm:animLvl val="lvl"/>
          <dgm:resizeHandles val="exact"/>
        </dgm:presLayoutVars>
      </dgm:prSet>
      <dgm:spPr/>
    </dgm:pt>
    <dgm:pt modelId="{C1927E9D-EDA5-4B8D-8F88-F8348BD9AD3D}" type="pres">
      <dgm:prSet presAssocID="{8346D02F-72C1-4E8C-84CD-216B7F05F9BA}" presName="compNode" presStyleCnt="0"/>
      <dgm:spPr/>
    </dgm:pt>
    <dgm:pt modelId="{262A2C20-C981-4E98-97DF-1AD4625E141C}" type="pres">
      <dgm:prSet presAssocID="{8346D02F-72C1-4E8C-84CD-216B7F05F9BA}" presName="childRect" presStyleLbl="bgAcc1" presStyleIdx="0" presStyleCnt="3">
        <dgm:presLayoutVars>
          <dgm:bulletEnabled val="1"/>
        </dgm:presLayoutVars>
      </dgm:prSet>
      <dgm:spPr/>
    </dgm:pt>
    <dgm:pt modelId="{58142749-807C-4879-8D9A-3494CA8FA40E}" type="pres">
      <dgm:prSet presAssocID="{8346D02F-72C1-4E8C-84CD-216B7F05F9B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613D907-75A7-4DD1-A759-F4F504FB9540}" type="pres">
      <dgm:prSet presAssocID="{8346D02F-72C1-4E8C-84CD-216B7F05F9BA}" presName="parentRect" presStyleLbl="alignNode1" presStyleIdx="0" presStyleCnt="3"/>
      <dgm:spPr/>
    </dgm:pt>
    <dgm:pt modelId="{F0FEF6CE-8A0D-40FD-8071-6F1785E15DC9}" type="pres">
      <dgm:prSet presAssocID="{8346D02F-72C1-4E8C-84CD-216B7F05F9BA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8476FF2-C63F-482F-B399-D67FF2E213FF}" type="pres">
      <dgm:prSet presAssocID="{2C7A84DB-BB34-4C05-9F8A-6B764815D3BD}" presName="sibTrans" presStyleLbl="sibTrans2D1" presStyleIdx="0" presStyleCnt="0"/>
      <dgm:spPr/>
    </dgm:pt>
    <dgm:pt modelId="{F7A838DC-8041-4F28-8ACD-5055C86F3A9D}" type="pres">
      <dgm:prSet presAssocID="{E07837DE-CB00-4634-9A24-749175765981}" presName="compNode" presStyleCnt="0"/>
      <dgm:spPr/>
    </dgm:pt>
    <dgm:pt modelId="{8DFF92BF-9FE9-44A4-8CC5-58E8DCBF8955}" type="pres">
      <dgm:prSet presAssocID="{E07837DE-CB00-4634-9A24-749175765981}" presName="childRect" presStyleLbl="bgAcc1" presStyleIdx="1" presStyleCnt="3">
        <dgm:presLayoutVars>
          <dgm:bulletEnabled val="1"/>
        </dgm:presLayoutVars>
      </dgm:prSet>
      <dgm:spPr/>
    </dgm:pt>
    <dgm:pt modelId="{E75A39F0-3807-4C57-9191-04D729E49C62}" type="pres">
      <dgm:prSet presAssocID="{E07837DE-CB00-4634-9A24-74917576598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5387860-194E-439B-94AF-FB8B22CC7765}" type="pres">
      <dgm:prSet presAssocID="{E07837DE-CB00-4634-9A24-749175765981}" presName="parentRect" presStyleLbl="alignNode1" presStyleIdx="1" presStyleCnt="3"/>
      <dgm:spPr/>
    </dgm:pt>
    <dgm:pt modelId="{AD4B187E-7F66-4111-9891-5D3790169CC8}" type="pres">
      <dgm:prSet presAssocID="{E07837DE-CB00-4634-9A24-74917576598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C49026-1FDF-4646-AC29-337EEE245E69}" type="pres">
      <dgm:prSet presAssocID="{BB3D1E8E-9CFC-4674-894B-390F0EE69F08}" presName="sibTrans" presStyleLbl="sibTrans2D1" presStyleIdx="0" presStyleCnt="0"/>
      <dgm:spPr/>
    </dgm:pt>
    <dgm:pt modelId="{5FE810F0-B8EC-4FD7-AC14-8F520EB197E4}" type="pres">
      <dgm:prSet presAssocID="{72254B47-00AE-47E6-9E43-F928DC167568}" presName="compNode" presStyleCnt="0"/>
      <dgm:spPr/>
    </dgm:pt>
    <dgm:pt modelId="{65AD5367-5727-483D-BEFA-6BF690673E27}" type="pres">
      <dgm:prSet presAssocID="{72254B47-00AE-47E6-9E43-F928DC167568}" presName="childRect" presStyleLbl="bgAcc1" presStyleIdx="2" presStyleCnt="3">
        <dgm:presLayoutVars>
          <dgm:bulletEnabled val="1"/>
        </dgm:presLayoutVars>
      </dgm:prSet>
      <dgm:spPr/>
    </dgm:pt>
    <dgm:pt modelId="{549492FB-281B-4608-8A83-3E75C02C65F9}" type="pres">
      <dgm:prSet presAssocID="{72254B47-00AE-47E6-9E43-F928DC16756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85A53D7-E634-4CE8-BE7D-8DACBCFB8BAE}" type="pres">
      <dgm:prSet presAssocID="{72254B47-00AE-47E6-9E43-F928DC167568}" presName="parentRect" presStyleLbl="alignNode1" presStyleIdx="2" presStyleCnt="3"/>
      <dgm:spPr/>
    </dgm:pt>
    <dgm:pt modelId="{8407697F-706D-459E-A208-256BF10C3280}" type="pres">
      <dgm:prSet presAssocID="{72254B47-00AE-47E6-9E43-F928DC167568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86B32A04-9919-4C4B-956F-AC5A8D930F10}" type="presOf" srcId="{E07837DE-CB00-4634-9A24-749175765981}" destId="{E75A39F0-3807-4C57-9191-04D729E49C62}" srcOrd="0" destOrd="0" presId="urn:microsoft.com/office/officeart/2005/8/layout/bList2"/>
    <dgm:cxn modelId="{D0624334-57F0-4A9A-9B51-39145387B4A9}" type="presOf" srcId="{E07837DE-CB00-4634-9A24-749175765981}" destId="{15387860-194E-439B-94AF-FB8B22CC7765}" srcOrd="1" destOrd="0" presId="urn:microsoft.com/office/officeart/2005/8/layout/bList2"/>
    <dgm:cxn modelId="{2BC90643-4D23-420A-A16A-015E186DFD34}" type="presOf" srcId="{8346D02F-72C1-4E8C-84CD-216B7F05F9BA}" destId="{58142749-807C-4879-8D9A-3494CA8FA40E}" srcOrd="0" destOrd="0" presId="urn:microsoft.com/office/officeart/2005/8/layout/bList2"/>
    <dgm:cxn modelId="{D1C79069-CF14-4676-84DE-2D3A2611724F}" srcId="{8346D02F-72C1-4E8C-84CD-216B7F05F9BA}" destId="{E8DFA317-5401-4010-90ED-E9D0B4870FAC}" srcOrd="0" destOrd="0" parTransId="{97D0ECDE-9266-4303-B2BE-D62A6DEBD676}" sibTransId="{1933A944-B9F4-40E1-A93E-E408D3458AD2}"/>
    <dgm:cxn modelId="{C6DC5C6A-5110-460A-8D46-220F962323DF}" type="presOf" srcId="{D7C54FDF-6298-47A6-A42D-6F1770F02927}" destId="{6BC0E64A-1E8F-4DA3-BAE5-972CB6B0A953}" srcOrd="0" destOrd="0" presId="urn:microsoft.com/office/officeart/2005/8/layout/bList2"/>
    <dgm:cxn modelId="{CC9A2953-F863-4002-8DAE-32DD160BCF05}" srcId="{72254B47-00AE-47E6-9E43-F928DC167568}" destId="{7F153B95-D519-4938-A4F3-0DEE12012C92}" srcOrd="0" destOrd="0" parTransId="{8B7CF534-E91E-4F45-A498-BEE5E60205DC}" sibTransId="{4B21C94C-5C27-4BA9-BABA-AFE32367CB50}"/>
    <dgm:cxn modelId="{7A729459-B56A-4524-9AE6-4C64A2782868}" type="presOf" srcId="{7F153B95-D519-4938-A4F3-0DEE12012C92}" destId="{65AD5367-5727-483D-BEFA-6BF690673E27}" srcOrd="0" destOrd="0" presId="urn:microsoft.com/office/officeart/2005/8/layout/bList2"/>
    <dgm:cxn modelId="{EB79917A-63F6-42BA-A9DB-CE8FE7C2E0F5}" type="presOf" srcId="{E8DFA317-5401-4010-90ED-E9D0B4870FAC}" destId="{262A2C20-C981-4E98-97DF-1AD4625E141C}" srcOrd="0" destOrd="0" presId="urn:microsoft.com/office/officeart/2005/8/layout/bList2"/>
    <dgm:cxn modelId="{B3F3507C-2578-4A6A-8614-227D98FEACCF}" srcId="{E07837DE-CB00-4634-9A24-749175765981}" destId="{04A51002-E5D1-4B08-A2B0-3DF9F7B2993B}" srcOrd="0" destOrd="0" parTransId="{A0B75AB2-9345-4BBE-81C9-28600CB63BE1}" sibTransId="{744C4322-0F10-48D6-A8C0-E57B6843992F}"/>
    <dgm:cxn modelId="{9915A78C-2294-4BF6-AC27-5496A6CC65B5}" srcId="{D7C54FDF-6298-47A6-A42D-6F1770F02927}" destId="{8346D02F-72C1-4E8C-84CD-216B7F05F9BA}" srcOrd="0" destOrd="0" parTransId="{E6604097-F533-47F3-83C0-1CBFD47247E7}" sibTransId="{2C7A84DB-BB34-4C05-9F8A-6B764815D3BD}"/>
    <dgm:cxn modelId="{E07DA091-9BE1-41D6-8D9D-987931B36ABC}" srcId="{D7C54FDF-6298-47A6-A42D-6F1770F02927}" destId="{E07837DE-CB00-4634-9A24-749175765981}" srcOrd="1" destOrd="0" parTransId="{AAA630D2-B50C-4B9D-83D0-34F242FFC6EE}" sibTransId="{BB3D1E8E-9CFC-4674-894B-390F0EE69F08}"/>
    <dgm:cxn modelId="{380D49A9-D3E6-4C86-8E30-3AA2AB3A188F}" type="presOf" srcId="{72254B47-00AE-47E6-9E43-F928DC167568}" destId="{549492FB-281B-4608-8A83-3E75C02C65F9}" srcOrd="0" destOrd="0" presId="urn:microsoft.com/office/officeart/2005/8/layout/bList2"/>
    <dgm:cxn modelId="{9A90AEC0-A618-4F43-8DD6-B0AFD0C57198}" type="presOf" srcId="{8346D02F-72C1-4E8C-84CD-216B7F05F9BA}" destId="{9613D907-75A7-4DD1-A759-F4F504FB9540}" srcOrd="1" destOrd="0" presId="urn:microsoft.com/office/officeart/2005/8/layout/bList2"/>
    <dgm:cxn modelId="{8DBFD9C3-C664-4161-8D16-821B39D9C99D}" type="presOf" srcId="{BB3D1E8E-9CFC-4674-894B-390F0EE69F08}" destId="{87C49026-1FDF-4646-AC29-337EEE245E69}" srcOrd="0" destOrd="0" presId="urn:microsoft.com/office/officeart/2005/8/layout/bList2"/>
    <dgm:cxn modelId="{98BFE8E7-8A20-4403-AE87-547574255736}" type="presOf" srcId="{04A51002-E5D1-4B08-A2B0-3DF9F7B2993B}" destId="{8DFF92BF-9FE9-44A4-8CC5-58E8DCBF8955}" srcOrd="0" destOrd="0" presId="urn:microsoft.com/office/officeart/2005/8/layout/bList2"/>
    <dgm:cxn modelId="{75781FE8-3BDE-4FC0-81A9-CE26242AF096}" srcId="{D7C54FDF-6298-47A6-A42D-6F1770F02927}" destId="{72254B47-00AE-47E6-9E43-F928DC167568}" srcOrd="2" destOrd="0" parTransId="{73B69C80-3513-4FE0-B640-AB474AA945EE}" sibTransId="{E4E748F3-223D-460B-A821-277990024A1E}"/>
    <dgm:cxn modelId="{D0B563E8-AC1F-4397-8D5F-B2E098FA838E}" type="presOf" srcId="{2C7A84DB-BB34-4C05-9F8A-6B764815D3BD}" destId="{18476FF2-C63F-482F-B399-D67FF2E213FF}" srcOrd="0" destOrd="0" presId="urn:microsoft.com/office/officeart/2005/8/layout/bList2"/>
    <dgm:cxn modelId="{278AAEFE-01B9-4D33-9806-5F81B4D84AC2}" type="presOf" srcId="{72254B47-00AE-47E6-9E43-F928DC167568}" destId="{085A53D7-E634-4CE8-BE7D-8DACBCFB8BAE}" srcOrd="1" destOrd="0" presId="urn:microsoft.com/office/officeart/2005/8/layout/bList2"/>
    <dgm:cxn modelId="{ED8B7CBD-5356-4C74-9627-D26EF8AB6B3F}" type="presParOf" srcId="{6BC0E64A-1E8F-4DA3-BAE5-972CB6B0A953}" destId="{C1927E9D-EDA5-4B8D-8F88-F8348BD9AD3D}" srcOrd="0" destOrd="0" presId="urn:microsoft.com/office/officeart/2005/8/layout/bList2"/>
    <dgm:cxn modelId="{5C17F681-540C-48B2-AE59-A433D96FAFF1}" type="presParOf" srcId="{C1927E9D-EDA5-4B8D-8F88-F8348BD9AD3D}" destId="{262A2C20-C981-4E98-97DF-1AD4625E141C}" srcOrd="0" destOrd="0" presId="urn:microsoft.com/office/officeart/2005/8/layout/bList2"/>
    <dgm:cxn modelId="{3D85E277-215C-4C3F-81C6-D8854EFCEEBB}" type="presParOf" srcId="{C1927E9D-EDA5-4B8D-8F88-F8348BD9AD3D}" destId="{58142749-807C-4879-8D9A-3494CA8FA40E}" srcOrd="1" destOrd="0" presId="urn:microsoft.com/office/officeart/2005/8/layout/bList2"/>
    <dgm:cxn modelId="{99B8CAF3-DFCF-4E40-84E5-55E336D16FD4}" type="presParOf" srcId="{C1927E9D-EDA5-4B8D-8F88-F8348BD9AD3D}" destId="{9613D907-75A7-4DD1-A759-F4F504FB9540}" srcOrd="2" destOrd="0" presId="urn:microsoft.com/office/officeart/2005/8/layout/bList2"/>
    <dgm:cxn modelId="{EEB4B389-F442-4A9C-AF93-4E976C452D4A}" type="presParOf" srcId="{C1927E9D-EDA5-4B8D-8F88-F8348BD9AD3D}" destId="{F0FEF6CE-8A0D-40FD-8071-6F1785E15DC9}" srcOrd="3" destOrd="0" presId="urn:microsoft.com/office/officeart/2005/8/layout/bList2"/>
    <dgm:cxn modelId="{85F4EDDE-2DDF-4815-B22A-07AFFD63F0F4}" type="presParOf" srcId="{6BC0E64A-1E8F-4DA3-BAE5-972CB6B0A953}" destId="{18476FF2-C63F-482F-B399-D67FF2E213FF}" srcOrd="1" destOrd="0" presId="urn:microsoft.com/office/officeart/2005/8/layout/bList2"/>
    <dgm:cxn modelId="{CAD45834-F902-4911-AF54-C81A78BAD838}" type="presParOf" srcId="{6BC0E64A-1E8F-4DA3-BAE5-972CB6B0A953}" destId="{F7A838DC-8041-4F28-8ACD-5055C86F3A9D}" srcOrd="2" destOrd="0" presId="urn:microsoft.com/office/officeart/2005/8/layout/bList2"/>
    <dgm:cxn modelId="{9A685A29-3241-4D12-AA3E-F7F19B94D96D}" type="presParOf" srcId="{F7A838DC-8041-4F28-8ACD-5055C86F3A9D}" destId="{8DFF92BF-9FE9-44A4-8CC5-58E8DCBF8955}" srcOrd="0" destOrd="0" presId="urn:microsoft.com/office/officeart/2005/8/layout/bList2"/>
    <dgm:cxn modelId="{D1BBF9BD-7C58-4091-BE97-0C9F1835A73A}" type="presParOf" srcId="{F7A838DC-8041-4F28-8ACD-5055C86F3A9D}" destId="{E75A39F0-3807-4C57-9191-04D729E49C62}" srcOrd="1" destOrd="0" presId="urn:microsoft.com/office/officeart/2005/8/layout/bList2"/>
    <dgm:cxn modelId="{43D8AA0D-4070-4E6B-9064-269CC0BD710B}" type="presParOf" srcId="{F7A838DC-8041-4F28-8ACD-5055C86F3A9D}" destId="{15387860-194E-439B-94AF-FB8B22CC7765}" srcOrd="2" destOrd="0" presId="urn:microsoft.com/office/officeart/2005/8/layout/bList2"/>
    <dgm:cxn modelId="{E7943FD0-C0F0-4964-94C3-D1D6E8556925}" type="presParOf" srcId="{F7A838DC-8041-4F28-8ACD-5055C86F3A9D}" destId="{AD4B187E-7F66-4111-9891-5D3790169CC8}" srcOrd="3" destOrd="0" presId="urn:microsoft.com/office/officeart/2005/8/layout/bList2"/>
    <dgm:cxn modelId="{90E3425A-0777-49D7-9468-849CBCE2F46E}" type="presParOf" srcId="{6BC0E64A-1E8F-4DA3-BAE5-972CB6B0A953}" destId="{87C49026-1FDF-4646-AC29-337EEE245E69}" srcOrd="3" destOrd="0" presId="urn:microsoft.com/office/officeart/2005/8/layout/bList2"/>
    <dgm:cxn modelId="{3A9EB57D-BF9C-4E92-8E5E-BE7DAC0B477E}" type="presParOf" srcId="{6BC0E64A-1E8F-4DA3-BAE5-972CB6B0A953}" destId="{5FE810F0-B8EC-4FD7-AC14-8F520EB197E4}" srcOrd="4" destOrd="0" presId="urn:microsoft.com/office/officeart/2005/8/layout/bList2"/>
    <dgm:cxn modelId="{9CBA91CC-CD68-4A8A-933F-A9451ABE4926}" type="presParOf" srcId="{5FE810F0-B8EC-4FD7-AC14-8F520EB197E4}" destId="{65AD5367-5727-483D-BEFA-6BF690673E27}" srcOrd="0" destOrd="0" presId="urn:microsoft.com/office/officeart/2005/8/layout/bList2"/>
    <dgm:cxn modelId="{9CBCBD11-805C-4C6E-88E7-B9ABF7899448}" type="presParOf" srcId="{5FE810F0-B8EC-4FD7-AC14-8F520EB197E4}" destId="{549492FB-281B-4608-8A83-3E75C02C65F9}" srcOrd="1" destOrd="0" presId="urn:microsoft.com/office/officeart/2005/8/layout/bList2"/>
    <dgm:cxn modelId="{B54557AD-C8F7-4659-BA92-1E4BFF3750A7}" type="presParOf" srcId="{5FE810F0-B8EC-4FD7-AC14-8F520EB197E4}" destId="{085A53D7-E634-4CE8-BE7D-8DACBCFB8BAE}" srcOrd="2" destOrd="0" presId="urn:microsoft.com/office/officeart/2005/8/layout/bList2"/>
    <dgm:cxn modelId="{9A59B650-3997-4155-97A9-79EBEEA56F2E}" type="presParOf" srcId="{5FE810F0-B8EC-4FD7-AC14-8F520EB197E4}" destId="{8407697F-706D-459E-A208-256BF10C328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2C20-C981-4E98-97DF-1AD4625E141C}">
      <dsp:nvSpPr>
        <dsp:cNvPr id="0" name=""/>
        <dsp:cNvSpPr/>
      </dsp:nvSpPr>
      <dsp:spPr>
        <a:xfrm>
          <a:off x="4672" y="874123"/>
          <a:ext cx="2018148" cy="150650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Focuses on process and standards; aims to prevent defects via audits, training, and process improvements throughout the SDLC.</a:t>
          </a:r>
          <a:endParaRPr lang="en-CA" sz="13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39971" y="909422"/>
        <a:ext cx="1947550" cy="1471206"/>
      </dsp:txXfrm>
    </dsp:sp>
    <dsp:sp modelId="{9613D907-75A7-4DD1-A759-F4F504FB9540}">
      <dsp:nvSpPr>
        <dsp:cNvPr id="0" name=""/>
        <dsp:cNvSpPr/>
      </dsp:nvSpPr>
      <dsp:spPr>
        <a:xfrm>
          <a:off x="4672" y="2380628"/>
          <a:ext cx="2018148" cy="64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Quality Assurance (QA)</a:t>
          </a:r>
        </a:p>
      </dsp:txBody>
      <dsp:txXfrm>
        <a:off x="4672" y="2380628"/>
        <a:ext cx="1421231" cy="647797"/>
      </dsp:txXfrm>
    </dsp:sp>
    <dsp:sp modelId="{F0FEF6CE-8A0D-40FD-8071-6F1785E15DC9}">
      <dsp:nvSpPr>
        <dsp:cNvPr id="0" name=""/>
        <dsp:cNvSpPr/>
      </dsp:nvSpPr>
      <dsp:spPr>
        <a:xfrm>
          <a:off x="1482994" y="2483524"/>
          <a:ext cx="706351" cy="7063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F92BF-9FE9-44A4-8CC5-58E8DCBF8955}">
      <dsp:nvSpPr>
        <dsp:cNvPr id="0" name=""/>
        <dsp:cNvSpPr/>
      </dsp:nvSpPr>
      <dsp:spPr>
        <a:xfrm>
          <a:off x="2364340" y="874123"/>
          <a:ext cx="2018148" cy="150650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Ensures final product quality by detecting and fixing defects through reviews, walkthroughs, and test result analysis before release.</a:t>
          </a:r>
          <a:endParaRPr lang="en-CA" sz="13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2399639" y="909422"/>
        <a:ext cx="1947550" cy="1471206"/>
      </dsp:txXfrm>
    </dsp:sp>
    <dsp:sp modelId="{15387860-194E-439B-94AF-FB8B22CC7765}">
      <dsp:nvSpPr>
        <dsp:cNvPr id="0" name=""/>
        <dsp:cNvSpPr/>
      </dsp:nvSpPr>
      <dsp:spPr>
        <a:xfrm>
          <a:off x="2364340" y="2380628"/>
          <a:ext cx="2018148" cy="64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Quality Control (QC)</a:t>
          </a:r>
        </a:p>
      </dsp:txBody>
      <dsp:txXfrm>
        <a:off x="2364340" y="2380628"/>
        <a:ext cx="1421231" cy="647797"/>
      </dsp:txXfrm>
    </dsp:sp>
    <dsp:sp modelId="{AD4B187E-7F66-4111-9891-5D3790169CC8}">
      <dsp:nvSpPr>
        <dsp:cNvPr id="0" name=""/>
        <dsp:cNvSpPr/>
      </dsp:nvSpPr>
      <dsp:spPr>
        <a:xfrm>
          <a:off x="3842661" y="2483524"/>
          <a:ext cx="706351" cy="70635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D5367-5727-483D-BEFA-6BF690673E27}">
      <dsp:nvSpPr>
        <dsp:cNvPr id="0" name=""/>
        <dsp:cNvSpPr/>
      </dsp:nvSpPr>
      <dsp:spPr>
        <a:xfrm>
          <a:off x="4724007" y="874123"/>
          <a:ext cx="2018148" cy="150650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Involves executing software manually or automatically to identify bugs and verify functionality during and after development.</a:t>
          </a:r>
          <a:endParaRPr lang="en-CA" sz="13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4759306" y="909422"/>
        <a:ext cx="1947550" cy="1471206"/>
      </dsp:txXfrm>
    </dsp:sp>
    <dsp:sp modelId="{085A53D7-E634-4CE8-BE7D-8DACBCFB8BAE}">
      <dsp:nvSpPr>
        <dsp:cNvPr id="0" name=""/>
        <dsp:cNvSpPr/>
      </dsp:nvSpPr>
      <dsp:spPr>
        <a:xfrm>
          <a:off x="4724007" y="2380628"/>
          <a:ext cx="2018148" cy="64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Software Testing</a:t>
          </a:r>
        </a:p>
      </dsp:txBody>
      <dsp:txXfrm>
        <a:off x="4724007" y="2380628"/>
        <a:ext cx="1421231" cy="647797"/>
      </dsp:txXfrm>
    </dsp:sp>
    <dsp:sp modelId="{8407697F-706D-459E-A208-256BF10C3280}">
      <dsp:nvSpPr>
        <dsp:cNvPr id="0" name=""/>
        <dsp:cNvSpPr/>
      </dsp:nvSpPr>
      <dsp:spPr>
        <a:xfrm>
          <a:off x="6202329" y="2483524"/>
          <a:ext cx="706351" cy="70635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35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Integration testing ensures that </a:t>
            </a:r>
            <a:r>
              <a:rPr lang="en-US" b="1" dirty="0"/>
              <a:t>flows, connectors, and data sources</a:t>
            </a:r>
            <a:r>
              <a:rPr lang="en-US" dirty="0"/>
              <a:t> work 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example: testing that a form submission triggers an approval flow that correctly updates a record in Dataverse.</a:t>
            </a:r>
          </a:p>
        </p:txBody>
      </p:sp>
    </p:spTree>
    <p:extLst>
      <p:ext uri="{BB962C8B-B14F-4D97-AF65-F5344CB8AC3E}">
        <p14:creationId xmlns:p14="http://schemas.microsoft.com/office/powerpoint/2010/main" val="354634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Tools Used: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UsabilityHub</a:t>
            </a:r>
            <a:r>
              <a:rPr lang="en-US" dirty="0"/>
              <a:t>, Maze, Lookback, Figma prototypes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Built-in </a:t>
            </a:r>
            <a:r>
              <a:rPr lang="en-US" b="1" dirty="0"/>
              <a:t>session recording or heatmaps</a:t>
            </a:r>
            <a:r>
              <a:rPr lang="en-US" dirty="0"/>
              <a:t> (for web apps)</a:t>
            </a:r>
          </a:p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Important when citizen developers build apps that </a:t>
            </a:r>
            <a:r>
              <a:rPr lang="en-US" b="1" dirty="0"/>
              <a:t>may not follow UX best practices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Usability testing helps ensure that </a:t>
            </a:r>
            <a:r>
              <a:rPr lang="en-US" b="1" dirty="0"/>
              <a:t>forms, flows, and dashboards</a:t>
            </a:r>
            <a:r>
              <a:rPr lang="en-US" dirty="0"/>
              <a:t> are intuitive.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Also evaluates how </a:t>
            </a:r>
            <a:r>
              <a:rPr lang="en-US" b="1" dirty="0"/>
              <a:t>responsive and accessible</a:t>
            </a:r>
            <a:r>
              <a:rPr lang="en-US" dirty="0"/>
              <a:t> the app is on various devices.</a:t>
            </a:r>
          </a:p>
        </p:txBody>
      </p:sp>
    </p:spTree>
    <p:extLst>
      <p:ext uri="{BB962C8B-B14F-4D97-AF65-F5344CB8AC3E}">
        <p14:creationId xmlns:p14="http://schemas.microsoft.com/office/powerpoint/2010/main" val="274526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Tools Used: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JMeter, LoadRunner, </a:t>
            </a:r>
            <a:r>
              <a:rPr lang="en-US" dirty="0" err="1"/>
              <a:t>BlazeMeter</a:t>
            </a:r>
            <a:r>
              <a:rPr lang="en-US" dirty="0"/>
              <a:t>, Locust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Platform</a:t>
            </a:r>
            <a:r>
              <a:rPr lang="en-US" dirty="0"/>
              <a:t> and </a:t>
            </a:r>
            <a:r>
              <a:rPr lang="en-US" b="1" dirty="0"/>
              <a:t>UiPath Test Suite</a:t>
            </a:r>
            <a:r>
              <a:rPr lang="en-US" dirty="0"/>
              <a:t>: May require external tools to simulate heavy load conditions in low-code apps.</a:t>
            </a:r>
          </a:p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testing helps validate: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Flow runtime efficiency (e.g., Power Automate/UiPath)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times of apps built in </a:t>
            </a:r>
            <a:r>
              <a:rPr lang="en-US" b="1" dirty="0"/>
              <a:t>Power Apps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Connector reliability under multiple concurrent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394984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Tools Used: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OWASP ZAP, Burp Suite, Nessus, SonarQube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low-code: verify platform-level controls (e.g., </a:t>
            </a:r>
            <a:r>
              <a:rPr lang="en-US" b="1" dirty="0"/>
              <a:t>role-based access in Power Apps</a:t>
            </a:r>
            <a:r>
              <a:rPr lang="en-US" dirty="0"/>
              <a:t>, </a:t>
            </a:r>
            <a:r>
              <a:rPr lang="en-US" b="1" dirty="0"/>
              <a:t>secure credential storage in UiPath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low-code platforms often have </a:t>
            </a:r>
            <a:r>
              <a:rPr lang="en-US" b="1" dirty="0"/>
              <a:t>built-in security features</a:t>
            </a:r>
            <a:r>
              <a:rPr lang="en-US" dirty="0"/>
              <a:t>, they still require: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Validation of </a:t>
            </a:r>
            <a:r>
              <a:rPr lang="en-US" b="1" dirty="0"/>
              <a:t>data exposure rules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Proper </a:t>
            </a:r>
            <a:r>
              <a:rPr lang="en-US" b="1" dirty="0"/>
              <a:t>access control configuration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Secure </a:t>
            </a:r>
            <a:r>
              <a:rPr lang="en-US" b="1" dirty="0"/>
              <a:t>API and connector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6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Tools Used: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Selenium, TestNG, JUnit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UiPath Test Suite, Power Apps Test Studio (for low-code flows and app logic)</a:t>
            </a:r>
          </a:p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rapid deployments</a:t>
            </a:r>
            <a:r>
              <a:rPr lang="en-US" dirty="0"/>
              <a:t>, regression testing ensures that visual changes or updated connectors </a:t>
            </a:r>
            <a:r>
              <a:rPr lang="en-US" b="1" dirty="0"/>
              <a:t>don’t impact other parts</a:t>
            </a:r>
            <a:r>
              <a:rPr lang="en-US" dirty="0"/>
              <a:t> of the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tools can simulate </a:t>
            </a:r>
            <a:r>
              <a:rPr lang="en-US" b="1" dirty="0"/>
              <a:t>end-to-end business scenarios</a:t>
            </a:r>
            <a:r>
              <a:rPr lang="en-US" dirty="0"/>
              <a:t> built in platforms like </a:t>
            </a:r>
            <a:r>
              <a:rPr lang="en-US" b="1" dirty="0"/>
              <a:t>Power Platform or UiPath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45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Low-Code 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low-code platforms, UAT is crucial because apps are often developed by or for </a:t>
            </a:r>
            <a:r>
              <a:rPr lang="en-US" b="1" dirty="0"/>
              <a:t>business teams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confirm that the </a:t>
            </a:r>
            <a:r>
              <a:rPr lang="en-US" b="1" dirty="0"/>
              <a:t>visual logic, data flows, and UI components</a:t>
            </a:r>
            <a:r>
              <a:rPr lang="en-US" dirty="0"/>
              <a:t> truly reflect user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quick iteration based on user feedback before go-live.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645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bels.com/key-services/qa-testin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-insider.de/was-ist-softwarequalitaet-a-791790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nscourses.com/tc1019fall2016/syndicated/software-testing-6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635421-teamwork-successful-together-concept-business-people-holding-the-big-jigsaw-puzzle-piece-flat-cartoon-illustration-vecto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u/user-acceptance-testing-qa-software-tool-bugher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-tor.com/topic/functional-vs-non-function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iqun.rong2/jest-test-lifecycle-and-test-environment-06cfbf90f612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talon.com/resources-center/blog/integration-test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.inspiredpencil.com/pictures-2023/usability-test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sfreespeech.org/en/what-is-performance-testing-and-load-testing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ftwaretestingclass.com/tag/attributes-of-security-testi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upset.com/regression-testing-examp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vector-art/29926656-uat-user-acceptance-testing-software-testing-concept-development-quality-vector-stock-illustr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jav.blogspot.com/2017/01/role-and-responsibilities-for-quality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issential.com/quality-assurance-vs-quality-contro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water.consulting/2019/04/08/software-development-life-cycle-sdl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6236" y="1943360"/>
            <a:ext cx="501479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COMP2162</a:t>
            </a:r>
            <a:br>
              <a:rPr lang="en" dirty="0"/>
            </a:br>
            <a:r>
              <a:rPr lang="en-US" sz="1800" dirty="0"/>
              <a:t>Lecture 1 – Introduction to Quality Assurance and Software Testing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Difference Between QA, QC, and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3260700"/>
            <a:ext cx="8474254" cy="13451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Summary Comparison:</a:t>
            </a:r>
            <a:r>
              <a:rPr lang="en-US" sz="1200" dirty="0"/>
              <a:t> QA is preventive and process-oriented; QC and Testing are detective and product-oriented with respective roles across the SDLC.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Collaborative Nature:</a:t>
            </a:r>
            <a:r>
              <a:rPr lang="en-US" sz="1200" dirty="0"/>
              <a:t> QA establishes processes, QC ensures adherence, and Testing validates functionality—each is complementary, not interchangeable.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755BD2-D8E4-1DBE-5660-13B948F79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265674"/>
              </p:ext>
            </p:extLst>
          </p:nvPr>
        </p:nvGraphicFramePr>
        <p:xfrm>
          <a:off x="1064434" y="0"/>
          <a:ext cx="691335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16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s with a check mark and a check mark&#10;&#10;AI-generated content may be incorrect.">
            <a:extLst>
              <a:ext uri="{FF2B5EF4-FFF2-40B4-BE49-F238E27FC236}">
                <a16:creationId xmlns:a16="http://schemas.microsoft.com/office/drawing/2014/main" id="{7098FADF-C9C8-1147-3CE3-21E083BD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16132" y="1"/>
            <a:ext cx="1283853" cy="90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Quality Assurance (QA) Responsibilities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395672" cy="42417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150" b="1" dirty="0"/>
              <a:t>Define Quality Standards and Processes:</a:t>
            </a:r>
            <a:r>
              <a:rPr lang="en-US" sz="1150" dirty="0"/>
              <a:t> Establish best practices and guidelines; ensure uniformity in coding and workflows across all teams.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Process Monitoring and Improvement:</a:t>
            </a:r>
            <a:r>
              <a:rPr lang="en-US" sz="1150" dirty="0"/>
              <a:t> Conduct audits and reviews; refine workflows to eliminate inefficiencies and bottlenecks.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Collaboration and Communication:</a:t>
            </a:r>
            <a:r>
              <a:rPr lang="en-US" sz="1150" dirty="0"/>
              <a:t> Coordinate with cross-functional teams to ensure alignment and clarity on quality expectations.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Documentation and Training:</a:t>
            </a:r>
            <a:r>
              <a:rPr lang="en-US" sz="1150" dirty="0"/>
              <a:t> Maintain QA documentation and provide team-wide training on tools, standards, and compliance.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Tool Selection and Integration:</a:t>
            </a:r>
            <a:r>
              <a:rPr lang="en-US" sz="1150" dirty="0"/>
              <a:t> Advocate for and implement tools that enhance QA effectiveness, such as automation and tracking systems.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Risk Management:</a:t>
            </a:r>
            <a:r>
              <a:rPr lang="en-US" sz="1150" dirty="0"/>
              <a:t> Identify potential quality risks early; guide mitigation through data and quality metrics.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Support Continuous Improvement:</a:t>
            </a:r>
            <a:r>
              <a:rPr lang="en-US" sz="1150" dirty="0"/>
              <a:t> Leverage feedback loops and lessons learned to refine quality culture and development practices.</a:t>
            </a:r>
          </a:p>
          <a:p>
            <a:pPr>
              <a:lnSpc>
                <a:spcPct val="150000"/>
              </a:lnSpc>
            </a:pPr>
            <a:endParaRPr lang="en-US" sz="1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49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tablet with a five star rating&#10;&#10;AI-generated content may be incorrect.">
            <a:extLst>
              <a:ext uri="{FF2B5EF4-FFF2-40B4-BE49-F238E27FC236}">
                <a16:creationId xmlns:a16="http://schemas.microsoft.com/office/drawing/2014/main" id="{8DE14C05-7226-CF6C-A11D-BB51AF05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320490"/>
            <a:ext cx="822961" cy="82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Quality Control (QC) Responsibilities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374242" cy="4057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150" b="1" dirty="0"/>
              <a:t>Product Verification and Validation:</a:t>
            </a:r>
            <a:r>
              <a:rPr lang="en-US" sz="1150" dirty="0"/>
              <a:t> Assess deliverables against all requirements to ensure final outputs align with user and stakeholder expectations.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Conducting Reviews and Inspections:</a:t>
            </a:r>
            <a:r>
              <a:rPr lang="en-US" sz="1150" dirty="0"/>
              <a:t> Perform structured evaluations of code, UI, and documentation to identify early-stage defects.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Test Execution and Defect Reporting:</a:t>
            </a:r>
            <a:r>
              <a:rPr lang="en-US" sz="1150" dirty="0"/>
              <a:t> Run test cases and document bugs using tracking tools to maintain accountability and traceability.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Regression Testing:</a:t>
            </a:r>
            <a:r>
              <a:rPr lang="en-US" sz="1150" dirty="0"/>
              <a:t> Verify previously working features still function after changes, ensuring software stability.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Metrics Collection and Reporting:</a:t>
            </a:r>
            <a:r>
              <a:rPr lang="en-US" sz="1150" dirty="0"/>
              <a:t> Track defect density, severity, and test coverage to inform quality trends and decision-making.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Supporting Release Decisions:</a:t>
            </a:r>
            <a:r>
              <a:rPr lang="en-US" sz="1150" dirty="0"/>
              <a:t> Offer objective go/no-go inputs based on test results and quality assessments.</a:t>
            </a:r>
          </a:p>
          <a:p>
            <a:pPr>
              <a:lnSpc>
                <a:spcPct val="150000"/>
              </a:lnSpc>
            </a:pPr>
            <a:r>
              <a:rPr lang="en-US" sz="1150" b="1" dirty="0"/>
              <a:t>Collaboration with QA and Development:</a:t>
            </a:r>
            <a:r>
              <a:rPr lang="en-US" sz="1150" dirty="0"/>
              <a:t> Work alongside QA and developers to align fixes with requirements and improve future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41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Software Testing Defined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4057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Definition of Software Testing:</a:t>
            </a:r>
            <a:r>
              <a:rPr lang="en-US" sz="1200" dirty="0"/>
              <a:t> Executing applications to detect defects and confirm alignment with functional, technical, and user expectations.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Purpose of Testing:</a:t>
            </a:r>
            <a:r>
              <a:rPr lang="en-US" sz="1200" dirty="0"/>
              <a:t> Expose bugs early, validate behavior under various conditions, and ensure system reliability and resilience.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Testing Objectives:</a:t>
            </a:r>
            <a:r>
              <a:rPr lang="en-US" sz="1200" dirty="0"/>
              <a:t> Enhance quality, reduce failure costs, and build stakeholder confidence in product performance.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Testing Is Not Just Bug Hunting:</a:t>
            </a:r>
            <a:r>
              <a:rPr lang="en-US" sz="1200" dirty="0"/>
              <a:t> Covers usability, performance, security, and more—ensures robustness, scalability, and maintainability.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Manual vs. Automated Testing:</a:t>
            </a:r>
            <a:r>
              <a:rPr lang="en-US" sz="1200" dirty="0"/>
              <a:t> Manual involves human interactions; automated uses scripts and tools for efficiency and repeatability.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Common Misconceptions:</a:t>
            </a:r>
            <a:r>
              <a:rPr lang="en-US" sz="1200" dirty="0"/>
              <a:t> Testing reveals bugs, not guarantees bug-free software; it's a lifecycle activity, not just a phase.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4CAB739C-F771-4BC1-A7FD-52CDC92A9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041720"/>
            <a:ext cx="2163932" cy="11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embling puzzle pieces&#10;&#10;AI-generated content may be incorrect.">
            <a:extLst>
              <a:ext uri="{FF2B5EF4-FFF2-40B4-BE49-F238E27FC236}">
                <a16:creationId xmlns:a16="http://schemas.microsoft.com/office/drawing/2014/main" id="{DC7124F0-4EDC-0B4E-38DC-3ACDC328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5481" y="1262830"/>
            <a:ext cx="3418519" cy="2916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How QA, QC, and Testing Work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6081097" cy="4057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QA Sets the Foundation:</a:t>
            </a:r>
            <a:r>
              <a:rPr lang="en-US" sz="1200" dirty="0"/>
              <a:t> Defines standards and practices; embeds quality into the development process from the beginning.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QC Applies Oversight:</a:t>
            </a:r>
            <a:r>
              <a:rPr lang="en-US" sz="1200" dirty="0"/>
              <a:t> Uses inspections, reviews, and metrics to ensure compliance with QA standards and validate outputs.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Testing Executes and Validates:</a:t>
            </a:r>
            <a:r>
              <a:rPr lang="en-US" sz="1200" dirty="0"/>
              <a:t> Focuses on running the software to uncover defects and confirm requirements are met.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Complementary Roles:</a:t>
            </a:r>
            <a:r>
              <a:rPr lang="en-US" sz="1200" dirty="0"/>
              <a:t> QA prevents defects → QC ensures standards are met → Testing detects issues; all support a feedback loop.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Collaboration is Key:</a:t>
            </a:r>
            <a:r>
              <a:rPr lang="en-US" sz="1200" dirty="0"/>
              <a:t> Cross-role communication accelerates bug discovery and resolution, improving product quality.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In Low-Code Environments:</a:t>
            </a:r>
            <a:r>
              <a:rPr lang="en-US" sz="1200" dirty="0"/>
              <a:t> QA defines low-code best practices; QC validates visual logic; Testing integrates platform tools with automation.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9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2178687"/>
            <a:ext cx="7571700" cy="786126"/>
          </a:xfrm>
        </p:spPr>
        <p:txBody>
          <a:bodyPr/>
          <a:lstStyle/>
          <a:p>
            <a:pPr algn="ctr"/>
            <a:r>
              <a:rPr lang="en-CA" sz="3200" dirty="0"/>
              <a:t>Types of Software Testing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7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Introduction to Software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882145"/>
            <a:ext cx="5981085" cy="33792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What Is Software Testing?</a:t>
            </a:r>
            <a:r>
              <a:rPr lang="en-US" sz="1200" dirty="0"/>
              <a:t> A process to verify that software performs as intended, identifying defects, errors, and gaps through execution.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Why Testing Matters:</a:t>
            </a:r>
            <a:r>
              <a:rPr lang="en-US" sz="1200" dirty="0"/>
              <a:t> Boosts confidence, prevents production failures, and ensures alignment with user experience and business needs.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Goals of Software Testing:</a:t>
            </a:r>
            <a:r>
              <a:rPr lang="en-US" sz="1200" dirty="0"/>
              <a:t> Confirm functionality, assess performance and security, and evaluate usability and compatibility.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Types of Testing Overview:</a:t>
            </a:r>
            <a:r>
              <a:rPr lang="en-US" sz="1200" dirty="0"/>
              <a:t> Covers diverse testing forms - manual, automated, functional, non-functional - to ensure complete quality coverage.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Low-Code Considerations:</a:t>
            </a:r>
            <a:r>
              <a:rPr lang="en-US" sz="1200" dirty="0"/>
              <a:t> Validates workflows, connectors, and logic in visual tools; addresses high-velocity development challenges.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FAB660C0-3AC5-67CC-9172-E5A671A33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4954" y="1707355"/>
            <a:ext cx="2305049" cy="1728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77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Manual vs. Automated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3" y="739270"/>
            <a:ext cx="5702479" cy="36649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Manual Testing:</a:t>
            </a:r>
            <a:r>
              <a:rPr lang="en-US" sz="1200" dirty="0"/>
              <a:t> Human execution of test cases, ideal for UI evaluations, exploratory scenarios, and short-term needs.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Pros:</a:t>
            </a:r>
            <a:r>
              <a:rPr lang="en-US" sz="1200" dirty="0"/>
              <a:t> Intuitive and adaptable for new test cases; no need for scripting or tool knowledge.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Cons:</a:t>
            </a:r>
            <a:r>
              <a:rPr lang="en-US" sz="1200" dirty="0"/>
              <a:t> Slow, error-prone, and unsuitable for repetitive regression tasks.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Automated Testing:</a:t>
            </a:r>
            <a:r>
              <a:rPr lang="en-US" sz="1200" dirty="0"/>
              <a:t> Uses scripts/tools for high-volume, consistent test runs—best for regression and CI/CD pipelines.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Pros:</a:t>
            </a:r>
            <a:r>
              <a:rPr lang="en-US" sz="1200" dirty="0"/>
              <a:t> Fast, repeatable, scalable; integrates well with modern DevOps workflows.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Cons:</a:t>
            </a:r>
            <a:r>
              <a:rPr lang="en-US" sz="1200" dirty="0"/>
              <a:t> Requires setup time, scripting skills, and ongoing maintenance.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Low-Code Context:</a:t>
            </a:r>
            <a:r>
              <a:rPr lang="en-US" sz="1200" dirty="0"/>
              <a:t> Manual for prototyping/UI; automation via platform tools like UiPath.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D53B7-B69A-DB48-8F63-F0E026739F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86462" y="1632347"/>
            <a:ext cx="2948280" cy="1878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93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Functional vs. Non-Functional Testing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2471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Functional Testing:</a:t>
            </a:r>
            <a:r>
              <a:rPr lang="en-US" sz="1200" dirty="0"/>
              <a:t> Validates what the system does by checking that features operate according to requirements and business rules.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Types:</a:t>
            </a:r>
            <a:r>
              <a:rPr lang="en-US" sz="1200" dirty="0"/>
              <a:t> Includes Unit, Integration, System, and Acceptance Testing—each verifying inputs, outputs, and workflows.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Example:</a:t>
            </a:r>
            <a:r>
              <a:rPr lang="en-US" sz="1200" dirty="0"/>
              <a:t> Checking if the 'Submit' button correctly saves form data to the database.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Non-Functional Testing:</a:t>
            </a:r>
            <a:r>
              <a:rPr lang="en-US" sz="1200" dirty="0"/>
              <a:t> Assesses how the system performs under various conditions to ensure usability, security, and scalability.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Types:</a:t>
            </a:r>
            <a:r>
              <a:rPr lang="en-US" sz="1200" dirty="0"/>
              <a:t> Covers Performance, Load, Usability, Security, and Compatibility Testing.</a:t>
            </a:r>
          </a:p>
          <a:p>
            <a:pPr lvl="1">
              <a:lnSpc>
                <a:spcPct val="150000"/>
              </a:lnSpc>
            </a:pPr>
            <a:r>
              <a:rPr lang="en-US" sz="1200" b="1" dirty="0"/>
              <a:t>Example:</a:t>
            </a:r>
            <a:r>
              <a:rPr lang="en-US" sz="1200" dirty="0"/>
              <a:t> Evaluating if the system responds within 2 seconds under peak load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3C4A5E49-BCB4-724E-2629-6B6D3EC7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15778" y="3298002"/>
            <a:ext cx="4312444" cy="1521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42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6002516" cy="38221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What Is Unit Testing?</a:t>
            </a:r>
            <a:r>
              <a:rPr lang="en-US" sz="1200" dirty="0"/>
              <a:t> Verifies individual functions or components in isolation to catch bugs early and confirm logic correctness.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Who Performs It?</a:t>
            </a:r>
            <a:r>
              <a:rPr lang="en-US" sz="1200" dirty="0"/>
              <a:t> Primarily developers; typically executed during or right after coding.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Why It’s Important:</a:t>
            </a:r>
            <a:r>
              <a:rPr lang="en-US" sz="1200" dirty="0"/>
              <a:t> Ensures correctness before integration, supports refactoring, and speeds up issue identification.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Characteristics:</a:t>
            </a:r>
            <a:r>
              <a:rPr lang="en-US" sz="1200" dirty="0"/>
              <a:t> Fast, automated, and isolated from external systems like databases or APIs.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Tools Used:</a:t>
            </a:r>
            <a:r>
              <a:rPr lang="en-US" sz="1200" dirty="0"/>
              <a:t> JUnit, </a:t>
            </a:r>
            <a:r>
              <a:rPr lang="en-US" sz="1200" dirty="0" err="1"/>
              <a:t>NUnit</a:t>
            </a:r>
            <a:r>
              <a:rPr lang="en-US" sz="1200" dirty="0"/>
              <a:t>, </a:t>
            </a:r>
            <a:r>
              <a:rPr lang="en-US" sz="1200" dirty="0" err="1"/>
              <a:t>PyTest</a:t>
            </a:r>
            <a:r>
              <a:rPr lang="en-US" sz="1200" dirty="0"/>
              <a:t> for traditional; UiPath Test Suite, Power Apps Test Engine for low-code platforms.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Low-Code Context:</a:t>
            </a:r>
            <a:r>
              <a:rPr lang="en-US" sz="1200" dirty="0"/>
              <a:t> Tests target visual components, logic rules, and flow actions—critical for apps built by citizen developers.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E266B7DD-C5F4-4802-D683-E215EB57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28439" y="1343024"/>
            <a:ext cx="2457451" cy="2457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42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Agenda</a:t>
            </a:r>
            <a:endParaRPr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41;p20">
            <a:extLst>
              <a:ext uri="{FF2B5EF4-FFF2-40B4-BE49-F238E27FC236}">
                <a16:creationId xmlns:a16="http://schemas.microsoft.com/office/drawing/2014/main" id="{A57F78C0-8C56-4A16-B58C-FCC442707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86684"/>
            <a:ext cx="6021792" cy="2657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Overview of Quality Assurance</a:t>
            </a:r>
          </a:p>
          <a:p>
            <a:pPr marL="285750" indent="-285750"/>
            <a:r>
              <a:rPr lang="en-US" sz="1400" dirty="0"/>
              <a:t>Understanding QA, QC, and Software Testing</a:t>
            </a:r>
          </a:p>
          <a:p>
            <a:pPr marL="285750" indent="-285750"/>
            <a:r>
              <a:rPr lang="en-US" sz="1400" dirty="0"/>
              <a:t>Types of Software Testing</a:t>
            </a:r>
          </a:p>
          <a:p>
            <a:pPr marL="285750" indent="-285750"/>
            <a:r>
              <a:rPr lang="en-US" sz="1400" dirty="0"/>
              <a:t>QA Tools</a:t>
            </a:r>
          </a:p>
          <a:p>
            <a:pPr marL="285750" indent="-285750"/>
            <a:r>
              <a:rPr lang="en-US" sz="1400" dirty="0"/>
              <a:t>Lab Overview</a:t>
            </a:r>
          </a:p>
          <a:p>
            <a:pPr marL="285750" indent="-285750"/>
            <a:r>
              <a:rPr lang="en-US" sz="1400" dirty="0"/>
              <a:t>Q&amp;A</a:t>
            </a:r>
          </a:p>
          <a:p>
            <a:pPr marL="285750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671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914292"/>
            <a:ext cx="5559604" cy="33149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What Is Integration Testing?</a:t>
            </a:r>
            <a:r>
              <a:rPr lang="en-US" sz="1200" dirty="0"/>
              <a:t> Tests the interaction of components and data exchange between modules, verifying logic, flow, and system coherence.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Why It’s Important:</a:t>
            </a:r>
            <a:r>
              <a:rPr lang="en-US" sz="1200" dirty="0"/>
              <a:t> Detects failures in module interactions, API communications, and timing logic that unit tests miss.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Who Performs It?</a:t>
            </a:r>
            <a:r>
              <a:rPr lang="en-US" sz="1200" dirty="0"/>
              <a:t> Joint effort between developers and QA testers; suitable for both manual and automated testing.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Types of Integration Testing:</a:t>
            </a:r>
            <a:r>
              <a:rPr lang="en-US" sz="1200" dirty="0"/>
              <a:t> Big Bang (all at once) and Incremental (step-by-step: top-down, bottom-up, sandwich).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Tools Used:</a:t>
            </a:r>
            <a:r>
              <a:rPr lang="en-US" sz="1200" dirty="0"/>
              <a:t> JUnit, TestNG, Postman for APIs; Power Automate, UiPath, and Dataverse tools for low-code environments.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 descr="A diagram of a software testing process&#10;&#10;AI-generated content may be incorrect.">
            <a:extLst>
              <a:ext uri="{FF2B5EF4-FFF2-40B4-BE49-F238E27FC236}">
                <a16:creationId xmlns:a16="http://schemas.microsoft.com/office/drawing/2014/main" id="{D6FA05A3-1F12-DF85-A6A3-3E202A3FB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748" t="906" r="23398" b="2539"/>
          <a:stretch/>
        </p:blipFill>
        <p:spPr>
          <a:xfrm>
            <a:off x="5843588" y="1462625"/>
            <a:ext cx="2931259" cy="22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Usability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983806"/>
            <a:ext cx="6334669" cy="31758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What Is Usability Testing?</a:t>
            </a:r>
            <a:r>
              <a:rPr lang="en-US" sz="1400" dirty="0"/>
              <a:t> Non-functional testing that evaluates how intuitive and user-friendly an interface is for real users.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Objectives:</a:t>
            </a:r>
            <a:r>
              <a:rPr lang="en-US" sz="1400" dirty="0"/>
              <a:t> Confirm users can complete tasks easily, interface is accessible, and layout supports smooth navigation.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When It's Performed:</a:t>
            </a:r>
            <a:r>
              <a:rPr lang="en-US" sz="1400" dirty="0"/>
              <a:t> Conducted during prototyping and pre-release stages for early feedback and issue identification.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Key Techniques:</a:t>
            </a:r>
            <a:r>
              <a:rPr lang="en-US" sz="1400" dirty="0"/>
              <a:t> Includes observation, task-based testing, surveys, interviews, and think-aloud protocols.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 descr="A person pointing at a person sitting at a computer&#10;&#10;AI-generated content may be incorrect.">
            <a:extLst>
              <a:ext uri="{FF2B5EF4-FFF2-40B4-BE49-F238E27FC236}">
                <a16:creationId xmlns:a16="http://schemas.microsoft.com/office/drawing/2014/main" id="{73EB79A7-10F5-CD87-B8F5-882A98F08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38755" y="1754065"/>
            <a:ext cx="2233858" cy="16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Performance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887091"/>
            <a:ext cx="5483770" cy="33693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What Is Performance Testing?</a:t>
            </a:r>
            <a:r>
              <a:rPr lang="en-US" sz="1400" dirty="0"/>
              <a:t> Evaluates how fast and stable a system is under normal and extreme workloads, focusing on speed, scalability, and resource usage.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Objectives:</a:t>
            </a:r>
            <a:r>
              <a:rPr lang="en-US" sz="1400" dirty="0"/>
              <a:t> Measure response time, throughput, CPU/memory usage, and identify system bottlenecks early.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Subtypes of Testing:</a:t>
            </a:r>
            <a:r>
              <a:rPr lang="en-US" sz="1400" dirty="0"/>
              <a:t> Load (normal), Stress (beyond limits), Spike (sudden traffic), Endurance (long-term behavior).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Why It’s Important:</a:t>
            </a:r>
            <a:r>
              <a:rPr lang="en-US" sz="1400" dirty="0"/>
              <a:t> Maintains responsiveness under pressure, prevents crashes, and supports SLA compliance.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 descr="A close-up of a performance testing&#10;&#10;AI-generated content may be incorrect.">
            <a:extLst>
              <a:ext uri="{FF2B5EF4-FFF2-40B4-BE49-F238E27FC236}">
                <a16:creationId xmlns:a16="http://schemas.microsoft.com/office/drawing/2014/main" id="{EC717DF6-94C2-DC42-29E0-5581D035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37590" y="1461401"/>
            <a:ext cx="2842649" cy="2220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3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Security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847525"/>
            <a:ext cx="5582292" cy="34484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What Is Security Testing?</a:t>
            </a:r>
            <a:r>
              <a:rPr lang="en-US" sz="1400" dirty="0"/>
              <a:t> Non-functional testing to validate confidentiality, integrity, and availability; uncovers vulnerabilities like data leaks and weak authentication.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Why It’s Important:</a:t>
            </a:r>
            <a:r>
              <a:rPr lang="en-US" sz="1400" dirty="0"/>
              <a:t> Prevents breaches and system compromise, ensures compliance (OWASP, GDPR, HIPAA), and boosts user trust.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Key Areas of Focus:</a:t>
            </a:r>
            <a:r>
              <a:rPr lang="en-US" sz="1400" dirty="0"/>
              <a:t> Authentication, authorization, data encryption, input validation, and session management.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Common Testing Techniques:</a:t>
            </a:r>
            <a:r>
              <a:rPr lang="en-US" sz="1400" dirty="0"/>
              <a:t> Penetration testing, vulnerability scanning, static/dynamic code analysis, and audits.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 descr="A green key on a keyboard&#10;&#10;AI-generated content may be incorrect.">
            <a:extLst>
              <a:ext uri="{FF2B5EF4-FFF2-40B4-BE49-F238E27FC236}">
                <a16:creationId xmlns:a16="http://schemas.microsoft.com/office/drawing/2014/main" id="{7744F0A5-A185-6E05-5034-266F0BC66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0631" y="1450729"/>
            <a:ext cx="2989385" cy="224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70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lar diagram with arrows&#10;&#10;AI-generated content may be incorrect.">
            <a:extLst>
              <a:ext uri="{FF2B5EF4-FFF2-40B4-BE49-F238E27FC236}">
                <a16:creationId xmlns:a16="http://schemas.microsoft.com/office/drawing/2014/main" id="{006276EA-B5DF-C0DC-A711-B7812004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403" r="26723"/>
          <a:stretch/>
        </p:blipFill>
        <p:spPr>
          <a:xfrm>
            <a:off x="6111118" y="1208209"/>
            <a:ext cx="2748898" cy="272708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856318"/>
            <a:ext cx="5940970" cy="34308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What Is Regression Testing?</a:t>
            </a:r>
            <a:r>
              <a:rPr lang="en-US" sz="1400" dirty="0"/>
              <a:t> Re-tests existing functionality to ensure new changes don’t introduce unintended side effects.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Why It’s Important:</a:t>
            </a:r>
            <a:r>
              <a:rPr lang="en-US" sz="1400" dirty="0"/>
              <a:t> Prevents reintroduced bugs, protects software stability, and supports continuous delivery models like Agile and DevOps.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When to Perform It:</a:t>
            </a:r>
            <a:r>
              <a:rPr lang="en-US" sz="1400" dirty="0"/>
              <a:t> After fixes, enhancements, refactors, or config changes—especially before deployments or during sprints.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Manual vs. Automated:</a:t>
            </a:r>
            <a:r>
              <a:rPr lang="en-US" sz="1400" dirty="0"/>
              <a:t> Automation is ideal for regression; suites can be run after each build to verify system integrity.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759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a check mark and check marks&#10;&#10;AI-generated content may be incorrect.">
            <a:extLst>
              <a:ext uri="{FF2B5EF4-FFF2-40B4-BE49-F238E27FC236}">
                <a16:creationId xmlns:a16="http://schemas.microsoft.com/office/drawing/2014/main" id="{CF91E20E-A613-982E-8737-B25F1F54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1820" y="1070428"/>
            <a:ext cx="3192180" cy="3002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User Acceptance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67283"/>
            <a:ext cx="6371793" cy="38089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What Is UAT?</a:t>
            </a:r>
            <a:r>
              <a:rPr lang="en-US" sz="1400" dirty="0"/>
              <a:t> Testing by end users to ensure the software meets business requirements and is ready for production use.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Purpose of UAT:</a:t>
            </a:r>
            <a:r>
              <a:rPr lang="en-US" sz="1400" dirty="0"/>
              <a:t> Validate real-world functionality, confirm user workflows, and catch any gaps missed during earlier testing phases.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Who Performs It?</a:t>
            </a:r>
            <a:r>
              <a:rPr lang="en-US" sz="1400" dirty="0"/>
              <a:t> Business users, product owners, or clients—not QA engineers—guided by use cases or criteria.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When It Occurs:</a:t>
            </a:r>
            <a:r>
              <a:rPr lang="en-US" sz="1400" dirty="0"/>
              <a:t> Executed after system and regression testing, just before production deployment.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Typical Activities:</a:t>
            </a:r>
            <a:r>
              <a:rPr lang="en-US" sz="1400" dirty="0"/>
              <a:t> Performing business tasks, offering feedback, and formally accepting or rejecting the release.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80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2217030"/>
            <a:ext cx="7571700" cy="709440"/>
          </a:xfrm>
        </p:spPr>
        <p:txBody>
          <a:bodyPr/>
          <a:lstStyle/>
          <a:p>
            <a:pPr algn="ctr"/>
            <a:r>
              <a:rPr lang="en-CA" sz="3200" dirty="0"/>
              <a:t>QA Tools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52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Popular QA Tools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4057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1400" b="1" dirty="0"/>
              <a:t>Test Management Tools:</a:t>
            </a:r>
            <a:r>
              <a:rPr lang="en-CA" sz="1400" dirty="0"/>
              <a:t> TestRail, Zephyr, </a:t>
            </a:r>
            <a:r>
              <a:rPr lang="en-CA" sz="1400" dirty="0" err="1"/>
              <a:t>qTest</a:t>
            </a:r>
            <a:r>
              <a:rPr lang="en-CA" sz="1400" dirty="0"/>
              <a:t> – organize test plans, cases, and track execution across teams.</a:t>
            </a:r>
          </a:p>
          <a:p>
            <a:pPr>
              <a:lnSpc>
                <a:spcPct val="150000"/>
              </a:lnSpc>
            </a:pPr>
            <a:r>
              <a:rPr lang="en-CA" sz="1400" b="1" dirty="0"/>
              <a:t>Bug/Defect Tracking Tools:</a:t>
            </a:r>
            <a:r>
              <a:rPr lang="en-CA" sz="1400" dirty="0"/>
              <a:t> Jira, Bugzilla, Mantis – manage bug lifecycles with integration into source control and CI/CD.</a:t>
            </a:r>
          </a:p>
          <a:p>
            <a:pPr>
              <a:lnSpc>
                <a:spcPct val="150000"/>
              </a:lnSpc>
            </a:pPr>
            <a:r>
              <a:rPr lang="en-CA" sz="1400" b="1" dirty="0"/>
              <a:t>Automation Testing Tools:</a:t>
            </a:r>
            <a:r>
              <a:rPr lang="en-CA" sz="1400" dirty="0"/>
              <a:t> Selenium, Cypress, Playwright – enable web automation; Selenium is a leading UI testing framework.</a:t>
            </a:r>
          </a:p>
          <a:p>
            <a:pPr>
              <a:lnSpc>
                <a:spcPct val="150000"/>
              </a:lnSpc>
            </a:pPr>
            <a:r>
              <a:rPr lang="en-CA" sz="1400" b="1" dirty="0"/>
              <a:t>Performance Testing Tools:</a:t>
            </a:r>
            <a:r>
              <a:rPr lang="en-CA" sz="1400" dirty="0"/>
              <a:t> JMeter, LoadRunner, </a:t>
            </a:r>
            <a:r>
              <a:rPr lang="en-CA" sz="1400" dirty="0" err="1"/>
              <a:t>BlazeMeter</a:t>
            </a:r>
            <a:r>
              <a:rPr lang="en-CA" sz="1400" dirty="0"/>
              <a:t> – simulate user load to assess speed, stability, and bottlenecks.</a:t>
            </a:r>
          </a:p>
          <a:p>
            <a:pPr>
              <a:lnSpc>
                <a:spcPct val="150000"/>
              </a:lnSpc>
            </a:pPr>
            <a:r>
              <a:rPr lang="en-CA" sz="1400" b="1" dirty="0"/>
              <a:t>Security Testing Tools:</a:t>
            </a:r>
            <a:r>
              <a:rPr lang="en-CA" sz="1400" dirty="0"/>
              <a:t> OWASP ZAP, Burp Suite, SonarQube – detect vulnerabilities, enforce security compliance.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62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Low-Code and No-Code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405712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/>
              <a:t>UiPath Test Suite</a:t>
            </a:r>
            <a:r>
              <a:rPr lang="en-US" sz="1400" dirty="0"/>
              <a:t>: test automation for workflows and UI elements</a:t>
            </a:r>
          </a:p>
          <a:p>
            <a:pPr>
              <a:lnSpc>
                <a:spcPct val="200000"/>
              </a:lnSpc>
            </a:pPr>
            <a:r>
              <a:rPr lang="en-US" sz="1400" b="1" dirty="0"/>
              <a:t>Power Platform Test Studio</a:t>
            </a:r>
            <a:r>
              <a:rPr lang="en-US" sz="1400" dirty="0"/>
              <a:t>: record-and-playback tests for Power Apps</a:t>
            </a:r>
          </a:p>
          <a:p>
            <a:pPr>
              <a:lnSpc>
                <a:spcPct val="200000"/>
              </a:lnSpc>
            </a:pPr>
            <a:r>
              <a:rPr lang="en-US" sz="1400" b="1" dirty="0" err="1"/>
              <a:t>OutSystems</a:t>
            </a:r>
            <a:r>
              <a:rPr lang="en-US" sz="1400" b="1" dirty="0"/>
              <a:t> Test Framework, </a:t>
            </a:r>
            <a:r>
              <a:rPr lang="en-US" sz="1400" b="1" dirty="0" err="1"/>
              <a:t>Mendix</a:t>
            </a:r>
            <a:r>
              <a:rPr lang="en-US" sz="1400" b="1" dirty="0"/>
              <a:t> ATS</a:t>
            </a:r>
            <a:r>
              <a:rPr lang="en-US" sz="1400" dirty="0"/>
              <a:t>, and other platform-native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7982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Lab Exercise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7571700" cy="40723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/>
              <a:t>In this collaborative lab, students will analyze real-world software scenarios and determine the most appropriate type of software testing for each case. 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Through group discussion and short written responses, they’ll build foundational knowledge in identifying and applying various testing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25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2196800"/>
            <a:ext cx="7571700" cy="749900"/>
          </a:xfrm>
        </p:spPr>
        <p:txBody>
          <a:bodyPr/>
          <a:lstStyle/>
          <a:p>
            <a:pPr algn="ctr"/>
            <a:r>
              <a:rPr lang="en-CA" sz="3200" dirty="0"/>
              <a:t>Overview of Quality Assurance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7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2892540" y="2067078"/>
            <a:ext cx="335891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button with a person holding a check mark&#10;&#10;AI-generated content may be incorrect.">
            <a:extLst>
              <a:ext uri="{FF2B5EF4-FFF2-40B4-BE49-F238E27FC236}">
                <a16:creationId xmlns:a16="http://schemas.microsoft.com/office/drawing/2014/main" id="{B0888EAB-19DC-1808-6EEC-9E87670B7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93642" y="1267907"/>
            <a:ext cx="2721769" cy="272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What is Quality Assurance?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6059666" cy="3872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Definition of QA:</a:t>
            </a:r>
            <a:r>
              <a:rPr lang="en-US" sz="1200" dirty="0"/>
              <a:t> QA is a set of activities ensuring development processes are sufficient to meet quality requirements. It is </a:t>
            </a:r>
            <a:r>
              <a:rPr lang="en-US" sz="1200" b="1" dirty="0"/>
              <a:t>process-oriented</a:t>
            </a:r>
            <a:r>
              <a:rPr lang="en-US" sz="1200" dirty="0"/>
              <a:t>, not product-oriented.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Focus on Process Improvement:</a:t>
            </a:r>
            <a:r>
              <a:rPr lang="en-US" sz="1200" dirty="0"/>
              <a:t> QA integrates across the SDLC with methods like peer reviews, code standards, and documentation to enhance process quality from the start.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Proactive Nature:</a:t>
            </a:r>
            <a:r>
              <a:rPr lang="en-US" sz="1200" dirty="0"/>
              <a:t> QA prevents defects by auditing processes, conducting training, and enforcing standards before coding starts.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QA vs. Testing:</a:t>
            </a:r>
            <a:r>
              <a:rPr lang="en-US" sz="1200" dirty="0"/>
              <a:t> QA ensures process integrity; testing confirms the final product meets specifications.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Importance in Low-Code Context:</a:t>
            </a:r>
            <a:r>
              <a:rPr lang="en-US" sz="1200" dirty="0"/>
              <a:t> QA frameworks must adapt to low-code tools to balance speed with quality, accounting for visual tools and non-traditional developers.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187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Why Does Quality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4057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User Satisfaction:</a:t>
            </a:r>
            <a:r>
              <a:rPr lang="en-US" sz="1200" dirty="0"/>
              <a:t> Bug-free software enhances experience, drives retention, and strengthens brand perception.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Cost Reduction:</a:t>
            </a:r>
            <a:r>
              <a:rPr lang="en-US" sz="1200" dirty="0"/>
              <a:t> Fixing defects post-release can cost up to 100x more than prevention; early QA reduces long-term expenses.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Business Continuity:</a:t>
            </a:r>
            <a:r>
              <a:rPr lang="en-US" sz="1200" dirty="0"/>
              <a:t> Stable systems prevent downtime in critical operations, ensuring service availability and trust.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Security and Compliance:</a:t>
            </a:r>
            <a:r>
              <a:rPr lang="en-US" sz="1200" dirty="0"/>
              <a:t> Proactive QA detects vulnerabilities early and helps comply with standards like GDPR and HIPAA.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Competitive Advantage:</a:t>
            </a:r>
            <a:r>
              <a:rPr lang="en-US" sz="1200" dirty="0"/>
              <a:t> High-quality software enables differentiation and customer loyalty in competitive markets, including low-code environments.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32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Evolution of Quality Assurance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692728"/>
            <a:ext cx="8474254" cy="11817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/>
              <a:t>Quality Assurance has evolved alongside software development practices from manual inspection to integrated, automated approaches supporting Agile, DevOps, and Low-Code environments.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Here is the timeline diagram of the Evolution of Software Quality Assurance.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21168-F771-F068-A0EA-6366066B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5" y="1943059"/>
            <a:ext cx="8220289" cy="2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CA" dirty="0"/>
              <a:t>Quality Assurance vs. Quality 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921436"/>
            <a:ext cx="6073954" cy="33006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Definition of QA:</a:t>
            </a:r>
            <a:r>
              <a:rPr lang="en-US" sz="1200" dirty="0"/>
              <a:t> QA is process-oriented, focused on establishing and following development standards to prevent defects.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Definition of QC:</a:t>
            </a:r>
            <a:r>
              <a:rPr lang="en-US" sz="1200" dirty="0"/>
              <a:t> QC is product-oriented, involving reviews, inspections, and testing to detect and correct defects.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Main Differences:</a:t>
            </a:r>
            <a:r>
              <a:rPr lang="en-US" sz="1200" dirty="0"/>
              <a:t> QA focuses on process, prevention and is continuous during development; QC focuses on product, detection and occurs post-development.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Tools and Responsibility:</a:t>
            </a:r>
            <a:r>
              <a:rPr lang="en-US" sz="1200" dirty="0"/>
              <a:t> QA uses audits, checklists, and training; QC relies on testing and reviews, often executed by dedicated QA teams.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QA and QC Together:</a:t>
            </a:r>
            <a:r>
              <a:rPr lang="en-US" sz="1200" dirty="0"/>
              <a:t> QA ensures the process builds quality in; QC confirms the product meets those standards before release.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diagram of quality control&#10;&#10;AI-generated content may be incorrect.">
            <a:extLst>
              <a:ext uri="{FF2B5EF4-FFF2-40B4-BE49-F238E27FC236}">
                <a16:creationId xmlns:a16="http://schemas.microsoft.com/office/drawing/2014/main" id="{EC0D6373-5BA7-5C33-932B-0B65476DE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6494" y="1211397"/>
            <a:ext cx="2716590" cy="272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72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software development cycle&#10;&#10;AI-generated content may be incorrect.">
            <a:extLst>
              <a:ext uri="{FF2B5EF4-FFF2-40B4-BE49-F238E27FC236}">
                <a16:creationId xmlns:a16="http://schemas.microsoft.com/office/drawing/2014/main" id="{66DD073A-AA1A-6DCF-2676-5200E2C4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00775" y="1275159"/>
            <a:ext cx="2593182" cy="2593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84" y="209006"/>
            <a:ext cx="7571700" cy="483722"/>
          </a:xfrm>
        </p:spPr>
        <p:txBody>
          <a:bodyPr/>
          <a:lstStyle/>
          <a:p>
            <a:r>
              <a:rPr lang="en-US" dirty="0"/>
              <a:t>QA in the Software Development Lifecycle (SDLC)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ADC33-DA87-A7DD-FFC2-35F6C224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984" y="939295"/>
            <a:ext cx="6059666" cy="32649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QA throughout the SDLC:</a:t>
            </a:r>
            <a:r>
              <a:rPr lang="en-US" sz="1200" dirty="0"/>
              <a:t> QA is embedded in all SDLC phases, from requirements to maintenance, emphasizing early defect prevention and process integrity.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Requirements Phase:</a:t>
            </a:r>
            <a:r>
              <a:rPr lang="en-US" sz="1200" dirty="0"/>
              <a:t> Reviews, ambiguity analysis, and definition of clear acceptance criteria ensure quality from the outset.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Design &amp; Development:</a:t>
            </a:r>
            <a:r>
              <a:rPr lang="en-US" sz="1200" dirty="0"/>
              <a:t> Design walkthroughs, code standards, static analysis, and pair programming integrate QA into the build process.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Testing &amp; Deployment:</a:t>
            </a:r>
            <a:r>
              <a:rPr lang="en-US" sz="1200" dirty="0"/>
              <a:t> Includes test case creation, test automation, production readiness, and release validation.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Maintenance &amp; Low-Code:</a:t>
            </a:r>
            <a:r>
              <a:rPr lang="en-US" sz="1200" dirty="0"/>
              <a:t> This covers regression testing, issue tracking, and in low-code, visual workflow validation and automated QA integration.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349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80A6-9436-3150-2396-4F7DE53B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71" y="2026867"/>
            <a:ext cx="6226058" cy="1089766"/>
          </a:xfrm>
        </p:spPr>
        <p:txBody>
          <a:bodyPr/>
          <a:lstStyle/>
          <a:p>
            <a:pPr algn="ctr"/>
            <a:r>
              <a:rPr lang="en-US" sz="3200" dirty="0"/>
              <a:t>Understanding QA, QC, and Software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982A-1E17-D8FF-81FB-2507AB9EB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863998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53D66EB3EA4E4481A9A530A545DB53" ma:contentTypeVersion="14" ma:contentTypeDescription="Create a new document." ma:contentTypeScope="" ma:versionID="13dc0d144a1c01992f4552599cda3f0e">
  <xsd:schema xmlns:xsd="http://www.w3.org/2001/XMLSchema" xmlns:xs="http://www.w3.org/2001/XMLSchema" xmlns:p="http://schemas.microsoft.com/office/2006/metadata/properties" xmlns:ns2="5fd0792d-4f14-4347-a3cb-29f57e480a86" xmlns:ns3="d6c84a7b-156d-4e68-975a-41a55d59308e" targetNamespace="http://schemas.microsoft.com/office/2006/metadata/properties" ma:root="true" ma:fieldsID="cbe4e6ecd422f7c392078ac0329a474e" ns2:_="" ns3:_="">
    <xsd:import namespace="5fd0792d-4f14-4347-a3cb-29f57e480a86"/>
    <xsd:import namespace="d6c84a7b-156d-4e68-975a-41a55d5930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0792d-4f14-4347-a3cb-29f57e480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b707575-115d-41b6-99cf-750b66cbbd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84a7b-156d-4e68-975a-41a55d59308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b5ba004-486a-4054-a2f3-3687ab5a38e3}" ma:internalName="TaxCatchAll" ma:showField="CatchAllData" ma:web="d6c84a7b-156d-4e68-975a-41a55d5930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c84a7b-156d-4e68-975a-41a55d59308e" xsi:nil="true"/>
    <lcf76f155ced4ddcb4097134ff3c332f xmlns="5fd0792d-4f14-4347-a3cb-29f57e480a8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5B9665D-A445-4AEB-B55A-BBF87F8E8FB5}"/>
</file>

<file path=customXml/itemProps2.xml><?xml version="1.0" encoding="utf-8"?>
<ds:datastoreItem xmlns:ds="http://schemas.openxmlformats.org/officeDocument/2006/customXml" ds:itemID="{0B25C15C-78CF-4A8D-8136-F6D39B05A36F}"/>
</file>

<file path=customXml/itemProps3.xml><?xml version="1.0" encoding="utf-8"?>
<ds:datastoreItem xmlns:ds="http://schemas.openxmlformats.org/officeDocument/2006/customXml" ds:itemID="{F8EF796C-FEB9-46D2-8AAC-869CD6FF76A6}"/>
</file>

<file path=docProps/app.xml><?xml version="1.0" encoding="utf-8"?>
<Properties xmlns="http://schemas.openxmlformats.org/officeDocument/2006/extended-properties" xmlns:vt="http://schemas.openxmlformats.org/officeDocument/2006/docPropsVTypes">
  <TotalTime>3660</TotalTime>
  <Words>2831</Words>
  <Application>Microsoft Office PowerPoint</Application>
  <PresentationFormat>On-screen Show (16:9)</PresentationFormat>
  <Paragraphs>217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Source Sans Pro</vt:lpstr>
      <vt:lpstr>Roboto Slab</vt:lpstr>
      <vt:lpstr>Arial</vt:lpstr>
      <vt:lpstr>Cordelia template</vt:lpstr>
      <vt:lpstr>COMP2162 Lecture 1 – Introduction to Quality Assurance and Software Testing</vt:lpstr>
      <vt:lpstr>Agenda</vt:lpstr>
      <vt:lpstr>Overview of Quality Assurance</vt:lpstr>
      <vt:lpstr>What is Quality Assurance?</vt:lpstr>
      <vt:lpstr>Why Does Quality Matter?</vt:lpstr>
      <vt:lpstr>Evolution of Quality Assurance</vt:lpstr>
      <vt:lpstr>Quality Assurance vs. Quality Control</vt:lpstr>
      <vt:lpstr>QA in the Software Development Lifecycle (SDLC)</vt:lpstr>
      <vt:lpstr>Understanding QA, QC, and Software Testing</vt:lpstr>
      <vt:lpstr>Difference Between QA, QC, and Testing</vt:lpstr>
      <vt:lpstr>Quality Assurance (QA) Responsibilities</vt:lpstr>
      <vt:lpstr>Quality Control (QC) Responsibilities</vt:lpstr>
      <vt:lpstr>Software Testing Defined</vt:lpstr>
      <vt:lpstr>How QA, QC, and Testing Work Together</vt:lpstr>
      <vt:lpstr>Types of Software Testing</vt:lpstr>
      <vt:lpstr>Introduction to Software Testing</vt:lpstr>
      <vt:lpstr>Manual vs. Automated Testing</vt:lpstr>
      <vt:lpstr>Functional vs. Non-Functional Testing </vt:lpstr>
      <vt:lpstr>Unit Testing</vt:lpstr>
      <vt:lpstr>Integration Testing</vt:lpstr>
      <vt:lpstr>Usability Testing</vt:lpstr>
      <vt:lpstr>Performance Testing</vt:lpstr>
      <vt:lpstr>Security Testing</vt:lpstr>
      <vt:lpstr>Regression Testing</vt:lpstr>
      <vt:lpstr>User Acceptance Testing</vt:lpstr>
      <vt:lpstr>QA Tools</vt:lpstr>
      <vt:lpstr>Popular QA Tools</vt:lpstr>
      <vt:lpstr>Low-Code and No-Code Testing</vt:lpstr>
      <vt:lpstr>Lab Exercise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Joel Medeiros</dc:creator>
  <cp:lastModifiedBy>Joel Medeiros</cp:lastModifiedBy>
  <cp:revision>128</cp:revision>
  <dcterms:modified xsi:type="dcterms:W3CDTF">2025-04-06T18:45:17Z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0x0101003A53D66EB3EA4E4481A9A530A545DB53</vt:lpwstr>
  </property>
</Properties>
</file>